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1"/>
  </p:sldMasterIdLst>
  <p:notesMasterIdLst>
    <p:notesMasterId r:id="rId33"/>
  </p:notesMasterIdLst>
  <p:handoutMasterIdLst>
    <p:handoutMasterId r:id="rId34"/>
  </p:handoutMasterIdLst>
  <p:sldIdLst>
    <p:sldId id="449" r:id="rId2"/>
    <p:sldId id="443" r:id="rId3"/>
    <p:sldId id="512" r:id="rId4"/>
    <p:sldId id="515" r:id="rId5"/>
    <p:sldId id="466" r:id="rId6"/>
    <p:sldId id="419" r:id="rId7"/>
    <p:sldId id="482" r:id="rId8"/>
    <p:sldId id="478" r:id="rId9"/>
    <p:sldId id="484" r:id="rId10"/>
    <p:sldId id="485" r:id="rId11"/>
    <p:sldId id="535" r:id="rId12"/>
    <p:sldId id="486" r:id="rId13"/>
    <p:sldId id="536" r:id="rId14"/>
    <p:sldId id="537" r:id="rId15"/>
    <p:sldId id="538" r:id="rId16"/>
    <p:sldId id="522" r:id="rId17"/>
    <p:sldId id="523" r:id="rId18"/>
    <p:sldId id="526" r:id="rId19"/>
    <p:sldId id="534" r:id="rId20"/>
    <p:sldId id="539" r:id="rId21"/>
    <p:sldId id="533" r:id="rId22"/>
    <p:sldId id="499" r:id="rId23"/>
    <p:sldId id="542" r:id="rId24"/>
    <p:sldId id="501" r:id="rId25"/>
    <p:sldId id="502" r:id="rId26"/>
    <p:sldId id="503" r:id="rId27"/>
    <p:sldId id="541" r:id="rId28"/>
    <p:sldId id="532" r:id="rId29"/>
    <p:sldId id="530" r:id="rId30"/>
    <p:sldId id="521" r:id="rId31"/>
    <p:sldId id="510" r:id="rId32"/>
  </p:sldIdLst>
  <p:sldSz cx="9144000" cy="5143500" type="screen16x9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loe Turner" initials="CT" lastIdx="5" clrIdx="0">
    <p:extLst>
      <p:ext uri="{19B8F6BF-5375-455C-9EA6-DF929625EA0E}">
        <p15:presenceInfo xmlns:p15="http://schemas.microsoft.com/office/powerpoint/2012/main" userId="S-1-5-21-602089608-2055347256-1435325219-6467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B2C3"/>
    <a:srgbClr val="44FFFF"/>
    <a:srgbClr val="000000"/>
    <a:srgbClr val="65B65A"/>
    <a:srgbClr val="5A2359"/>
    <a:srgbClr val="F0536A"/>
    <a:srgbClr val="F2F2F2"/>
    <a:srgbClr val="E10598"/>
    <a:srgbClr val="708DEA"/>
    <a:srgbClr val="0023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18" autoAdjust="0"/>
    <p:restoredTop sz="99631" autoAdjust="0"/>
  </p:normalViewPr>
  <p:slideViewPr>
    <p:cSldViewPr snapToGrid="0" snapToObjects="1">
      <p:cViewPr>
        <p:scale>
          <a:sx n="100" d="100"/>
          <a:sy n="100" d="100"/>
        </p:scale>
        <p:origin x="576" y="-2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990"/>
    </p:cViewPr>
  </p:outlineViewPr>
  <p:notesTextViewPr>
    <p:cViewPr>
      <p:scale>
        <a:sx n="100" d="100"/>
        <a:sy n="100" d="100"/>
      </p:scale>
      <p:origin x="0" y="0"/>
    </p:cViewPr>
  </p:notesTextViewPr>
  <p:gridSpacing cx="72237" cy="72237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159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B1D2B90C-776D-469A-A8A2-18DE75BD3603}" type="datetimeFigureOut">
              <a:rPr lang="en-GB"/>
              <a:pPr>
                <a:defRPr/>
              </a:pPr>
              <a:t>18/08/2020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573"/>
            <a:ext cx="3038604" cy="4653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159" y="8829573"/>
            <a:ext cx="3038604" cy="4653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1D645871-7ABB-47CC-AF40-5207FD0B05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4533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159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36308773-B399-475F-B46D-C9B103CD1E7E}" type="datetimeFigureOut">
              <a:rPr lang="en-GB"/>
              <a:pPr>
                <a:defRPr/>
              </a:pPr>
              <a:t>18/08/2020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713" y="4415530"/>
            <a:ext cx="5608975" cy="4183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573"/>
            <a:ext cx="3038604" cy="4653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159" y="8829573"/>
            <a:ext cx="3038604" cy="4653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04915706-070A-4707-AA18-DDF1820200B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3311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rt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60363" y="787401"/>
            <a:ext cx="8518596" cy="3521038"/>
          </a:xfrm>
        </p:spPr>
        <p:txBody>
          <a:bodyPr>
            <a:normAutofit/>
          </a:bodyPr>
          <a:lstStyle>
            <a:lvl1pPr marL="0" indent="0" algn="r">
              <a:buNone/>
              <a:defRPr sz="5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8" name="Picture 3" descr="M:\TEMPLATES\SLIDE SHOWS\POWERPOINT TEMPLATE\2017\SAGE Publishing Logo_white_300ppi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441" y="4405879"/>
            <a:ext cx="1501422" cy="56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49" y="116333"/>
            <a:ext cx="1799998" cy="1799998"/>
          </a:xfrm>
          <a:prstGeom prst="rect">
            <a:avLst/>
          </a:prstGeom>
        </p:spPr>
      </p:pic>
      <p:pic>
        <p:nvPicPr>
          <p:cNvPr id="4" name="Picture 20" descr="M:\TEMPLATES\SLIDE SHOWS\New Powerpoint Master Slides\Logos\Logos RGB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20" y="391320"/>
            <a:ext cx="3870555" cy="5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564626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749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3" descr="M:\TEMPLATES\SLIDE SHOWS\New Powerpoint Master Slides\Logos\Logos RGB4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95" y="413915"/>
            <a:ext cx="6465971" cy="50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49" y="116333"/>
            <a:ext cx="1799998" cy="1799998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64626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749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&amp;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410820" y="397593"/>
            <a:ext cx="5674209" cy="982111"/>
            <a:chOff x="410820" y="397593"/>
            <a:chExt cx="5674209" cy="982111"/>
          </a:xfrm>
        </p:grpSpPr>
        <p:pic>
          <p:nvPicPr>
            <p:cNvPr id="3" name="Picture 2" descr="SAGE Business &amp; Management Logo_r236 g102 b8_300ppi.pn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849"/>
            <a:stretch/>
          </p:blipFill>
          <p:spPr>
            <a:xfrm>
              <a:off x="410820" y="397593"/>
              <a:ext cx="4586257" cy="575621"/>
            </a:xfrm>
            <a:prstGeom prst="rect">
              <a:avLst/>
            </a:prstGeom>
          </p:spPr>
        </p:pic>
        <p:pic>
          <p:nvPicPr>
            <p:cNvPr id="5" name="Picture 4" descr="SAGE Business &amp; Management Logo_r236 g102 b8_300ppi.pn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50"/>
            <a:stretch/>
          </p:blipFill>
          <p:spPr>
            <a:xfrm>
              <a:off x="2201801" y="804083"/>
              <a:ext cx="3883228" cy="575621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49" y="116333"/>
            <a:ext cx="1799998" cy="1799998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64626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382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49" y="116333"/>
            <a:ext cx="1799998" cy="1799998"/>
          </a:xfrm>
          <a:prstGeom prst="rect">
            <a:avLst/>
          </a:prstGeom>
        </p:spPr>
      </p:pic>
      <p:pic>
        <p:nvPicPr>
          <p:cNvPr id="3" name="Picture 27" descr="M:\TEMPLATES\SLIDE SHOWS\New Powerpoint Master Slides\Logos\Logos RGB8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76" y="387272"/>
            <a:ext cx="3276000" cy="53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564626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749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49" y="116333"/>
            <a:ext cx="1799998" cy="1799998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564626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pic>
        <p:nvPicPr>
          <p:cNvPr id="7" name="Picture 31" descr="M:\TEMPLATES\SLIDE SHOWS\New Powerpoint Master Slides\Logos\Logos RGB1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7" y="370407"/>
            <a:ext cx="4840313" cy="62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749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2" descr="M:\TEMPLATES\SLIDE SHOWS\New Powerpoint Master Slides\Logos\Logos RGB3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1" y="407435"/>
            <a:ext cx="4232274" cy="51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49" y="116333"/>
            <a:ext cx="1799998" cy="1799998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564626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749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Subtitle-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73950"/>
            <a:ext cx="7772400" cy="1102519"/>
          </a:xfrm>
        </p:spPr>
        <p:txBody>
          <a:bodyPr>
            <a:noAutofit/>
          </a:bodyPr>
          <a:lstStyle>
            <a:lvl1pPr algn="l">
              <a:defRPr sz="6000" b="1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100282"/>
            <a:ext cx="7772400" cy="519094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685800" y="2952750"/>
            <a:ext cx="7772400" cy="58102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3737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21600"/>
            <a:ext cx="7772400" cy="1102519"/>
          </a:xfrm>
        </p:spPr>
        <p:txBody>
          <a:bodyPr>
            <a:noAutofit/>
          </a:bodyPr>
          <a:lstStyle>
            <a:lvl1pPr algn="l">
              <a:defRPr sz="4800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38431"/>
            <a:ext cx="7772400" cy="1314450"/>
          </a:xfrm>
        </p:spPr>
        <p:txBody>
          <a:bodyPr>
            <a:normAutofit/>
          </a:bodyPr>
          <a:lstStyle>
            <a:lvl1pPr marL="0" indent="0" algn="l">
              <a:buNone/>
              <a:defRPr sz="3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21600"/>
            <a:ext cx="7772400" cy="1102519"/>
          </a:xfrm>
        </p:spPr>
        <p:txBody>
          <a:bodyPr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644279"/>
            <a:ext cx="7772400" cy="1314450"/>
          </a:xfrm>
        </p:spPr>
        <p:txBody>
          <a:bodyPr>
            <a:normAutofit/>
          </a:bodyPr>
          <a:lstStyle>
            <a:lvl1pPr marL="0" indent="0" algn="l">
              <a:buNone/>
              <a:defRPr sz="3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984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350"/>
            <a:ext cx="822960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7624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ech bubb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350"/>
            <a:ext cx="822960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437624"/>
            <a:ext cx="4647235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991225" y="1437624"/>
            <a:ext cx="2695574" cy="1400826"/>
          </a:xfrm>
          <a:prstGeom prst="wedgeRoundRectCallout">
            <a:avLst>
              <a:gd name="adj1" fmla="val 8962"/>
              <a:gd name="adj2" fmla="val 85240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lIns="320040" tIns="320040" rIns="320040" bIns="320040" anchor="ctr" anchorCtr="0">
            <a:noAutofit/>
          </a:bodyPr>
          <a:lstStyle>
            <a:lvl1pPr marL="0" indent="0">
              <a:buFontTx/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ech bubb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350"/>
            <a:ext cx="822960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9566" y="1437624"/>
            <a:ext cx="4647235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57200" y="1435701"/>
            <a:ext cx="2695574" cy="1400826"/>
          </a:xfrm>
          <a:prstGeom prst="wedgeRoundRectCallout">
            <a:avLst>
              <a:gd name="adj1" fmla="val -7999"/>
              <a:gd name="adj2" fmla="val 77761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lIns="320040" tIns="320040" rIns="320040" bIns="320040" anchor="ctr" anchorCtr="0">
            <a:noAutofit/>
          </a:bodyPr>
          <a:lstStyle>
            <a:lvl1pPr marL="0" indent="0">
              <a:buFontTx/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881548" y="676275"/>
            <a:ext cx="7380907" cy="3257550"/>
          </a:xfrm>
          <a:prstGeom prst="roundRect">
            <a:avLst>
              <a:gd name="adj" fmla="val 973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wrap="square" lIns="365760" tIns="274320" rIns="365760" bIns="274320">
            <a:normAutofit/>
          </a:bodyPr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350"/>
            <a:ext cx="822960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4" name="Chart Placeholder 12"/>
          <p:cNvSpPr>
            <a:spLocks noGrp="1"/>
          </p:cNvSpPr>
          <p:nvPr>
            <p:ph type="chart" sz="quarter" idx="10"/>
          </p:nvPr>
        </p:nvSpPr>
        <p:spPr>
          <a:xfrm>
            <a:off x="468313" y="1437085"/>
            <a:ext cx="8218487" cy="28622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Click icon to add chart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099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8" r:id="rId2"/>
    <p:sldLayoutId id="2147483657" r:id="rId3"/>
    <p:sldLayoutId id="2147483680" r:id="rId4"/>
    <p:sldLayoutId id="2147483658" r:id="rId5"/>
    <p:sldLayoutId id="2147483673" r:id="rId6"/>
    <p:sldLayoutId id="2147483674" r:id="rId7"/>
    <p:sldLayoutId id="2147483670" r:id="rId8"/>
    <p:sldLayoutId id="2147483675" r:id="rId9"/>
    <p:sldLayoutId id="2147483671" r:id="rId10"/>
    <p:sldLayoutId id="2147483682" r:id="rId11"/>
    <p:sldLayoutId id="2147483684" r:id="rId12"/>
    <p:sldLayoutId id="2147483681" r:id="rId13"/>
    <p:sldLayoutId id="2147483685" r:id="rId14"/>
    <p:sldLayoutId id="2147483687" r:id="rId15"/>
    <p:sldLayoutId id="2147483683" r:id="rId1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sagepub.com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journals.sagepub.com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journals.sagepub.com/" TargetMode="Externa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uk.sagepub.com/en-gb/eur/training-resource-centre" TargetMode="Externa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slide" Target="slide17.xml"/><Relationship Id="rId4" Type="http://schemas.openxmlformats.org/officeDocument/2006/relationships/slide" Target="slide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journals.sagepub.com/action/showPublications" TargetMode="Externa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500131" y="787400"/>
            <a:ext cx="6378827" cy="4005263"/>
          </a:xfrm>
        </p:spPr>
        <p:txBody>
          <a:bodyPr>
            <a:normAutofit/>
          </a:bodyPr>
          <a:lstStyle/>
          <a:p>
            <a:pPr>
              <a:lnSpc>
                <a:spcPts val="6400"/>
              </a:lnSpc>
            </a:pPr>
            <a:r>
              <a:rPr lang="en-GB" sz="6000" dirty="0" smtClean="0"/>
              <a:t>let your training</a:t>
            </a:r>
            <a:br>
              <a:rPr lang="en-GB" sz="6000" dirty="0" smtClean="0"/>
            </a:br>
            <a:r>
              <a:rPr lang="en-GB" sz="6000" dirty="0" smtClean="0"/>
              <a:t>journey begin</a:t>
            </a:r>
          </a:p>
        </p:txBody>
      </p:sp>
      <p:pic>
        <p:nvPicPr>
          <p:cNvPr id="3" name="Picture 2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3861">
            <a:off x="-710889" y="1167526"/>
            <a:ext cx="3874497" cy="538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32809"/>
            <a:ext cx="7231132" cy="2857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87923"/>
            <a:ext cx="8229600" cy="1405457"/>
          </a:xfrm>
        </p:spPr>
        <p:txBody>
          <a:bodyPr>
            <a:noAutofit/>
          </a:bodyPr>
          <a:lstStyle/>
          <a:p>
            <a:pPr algn="ctr"/>
            <a:r>
              <a:rPr lang="de-CH" sz="3400" dirty="0" smtClean="0"/>
              <a:t>The </a:t>
            </a:r>
            <a:r>
              <a:rPr lang="de-CH" sz="3400" i="1" dirty="0" smtClean="0"/>
              <a:t>SAGE Journals </a:t>
            </a:r>
            <a:r>
              <a:rPr lang="de-CH" sz="3400" dirty="0" smtClean="0"/>
              <a:t>homepage</a:t>
            </a:r>
            <a:br>
              <a:rPr lang="de-CH" sz="3400" dirty="0" smtClean="0"/>
            </a:br>
            <a:r>
              <a:rPr lang="de-CH" sz="3400" b="1" dirty="0" smtClean="0">
                <a:solidFill>
                  <a:schemeClr val="accent4">
                    <a:lumMod val="75000"/>
                  </a:schemeClr>
                </a:solidFill>
                <a:hlinkClick r:id="rId3"/>
              </a:rPr>
              <a:t>https://journals.</a:t>
            </a:r>
            <a:r>
              <a:rPr lang="en-GB" sz="3200" b="1" dirty="0" smtClean="0">
                <a:solidFill>
                  <a:schemeClr val="accent4">
                    <a:lumMod val="75000"/>
                  </a:schemeClr>
                </a:solidFill>
                <a:hlinkClick r:id="rId3"/>
              </a:rPr>
              <a:t>sagepub.com</a:t>
            </a:r>
            <a:r>
              <a:rPr lang="en-GB" sz="32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endParaRPr lang="en-US" sz="3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6125148" y="3371380"/>
            <a:ext cx="2863380" cy="1479111"/>
          </a:xfrm>
          <a:prstGeom prst="wedgeRoundRectCallout">
            <a:avLst>
              <a:gd name="adj1" fmla="val 16075"/>
              <a:gd name="adj2" fmla="val 22822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r>
              <a:rPr lang="en-GB" sz="15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SAGE articles </a:t>
            </a:r>
            <a:r>
              <a:rPr lang="en-GB" sz="150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will </a:t>
            </a:r>
            <a:r>
              <a:rPr lang="en-GB" sz="15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also be available through your library catalogue, and search engines like </a:t>
            </a:r>
            <a:r>
              <a:rPr lang="en-GB" sz="150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Google.</a:t>
            </a:r>
            <a:endParaRPr lang="en-GB" sz="150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5" name="Rectangle 4">
            <a:hlinkClick r:id="rId4"/>
          </p:cNvPr>
          <p:cNvSpPr/>
          <p:nvPr/>
        </p:nvSpPr>
        <p:spPr>
          <a:xfrm>
            <a:off x="1388807" y="808893"/>
            <a:ext cx="6299525" cy="6954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2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434" y="1662379"/>
            <a:ext cx="7231132" cy="2857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CH" sz="3800" dirty="0" smtClean="0"/>
              <a:t>Using Browse</a:t>
            </a:r>
            <a:r>
              <a:rPr lang="de-CH" sz="3800" b="1" dirty="0" smtClean="0"/>
              <a:t> </a:t>
            </a:r>
            <a:r>
              <a:rPr lang="de-CH" sz="3800" dirty="0" smtClean="0"/>
              <a:t>options</a:t>
            </a:r>
            <a:endParaRPr lang="en-US" sz="3800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6296761" y="4244086"/>
            <a:ext cx="2623380" cy="755302"/>
          </a:xfrm>
          <a:prstGeom prst="wedgeRoundRectCallout">
            <a:avLst>
              <a:gd name="adj1" fmla="val -30506"/>
              <a:gd name="adj2" fmla="val -87950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algn="ctr" defTabSz="914400">
              <a:spcBef>
                <a:spcPct val="20000"/>
              </a:spcBef>
            </a:pPr>
            <a:r>
              <a:rPr lang="en-GB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…or 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see all our journals in an alphabetical list.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93331" y="3740046"/>
            <a:ext cx="1726205" cy="1288650"/>
          </a:xfrm>
          <a:prstGeom prst="wedgeRoundRectCallout">
            <a:avLst>
              <a:gd name="adj1" fmla="val 66755"/>
              <a:gd name="adj2" fmla="val -27039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algn="ctr" defTabSz="914400">
              <a:spcBef>
                <a:spcPct val="20000"/>
              </a:spcBef>
            </a:pPr>
            <a:r>
              <a:rPr lang="en-GB" sz="120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You can browse our journals by discipline</a:t>
            </a:r>
            <a:r>
              <a:rPr lang="en-GB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en-GB" sz="120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22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CH" sz="3800" dirty="0" smtClean="0"/>
              <a:t>Using Browse</a:t>
            </a:r>
            <a:r>
              <a:rPr lang="de-CH" sz="3800" b="1" dirty="0" smtClean="0"/>
              <a:t/>
            </a:r>
            <a:br>
              <a:rPr lang="de-CH" sz="3800" b="1" dirty="0" smtClean="0"/>
            </a:br>
            <a:r>
              <a:rPr lang="de-CH" sz="3800" dirty="0" smtClean="0"/>
              <a:t>options</a:t>
            </a:r>
            <a:endParaRPr lang="en-US" sz="3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1367" y="155917"/>
            <a:ext cx="5057489" cy="4720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ounded Rectangular Callout 6"/>
          <p:cNvSpPr/>
          <p:nvPr/>
        </p:nvSpPr>
        <p:spPr>
          <a:xfrm>
            <a:off x="261258" y="1947218"/>
            <a:ext cx="3396342" cy="1303982"/>
          </a:xfrm>
          <a:prstGeom prst="wedgeRoundRectCallout">
            <a:avLst>
              <a:gd name="adj1" fmla="val 62232"/>
              <a:gd name="adj2" fmla="val -151328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r>
              <a:rPr lang="en-GB" sz="15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Use the </a:t>
            </a:r>
            <a:r>
              <a:rPr lang="en-GB" sz="1500" b="1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Browse</a:t>
            </a:r>
            <a:r>
              <a:rPr lang="en-GB" sz="15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drop-down menus to see what journals we publish in your subject area.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1843314" y="3740333"/>
            <a:ext cx="2328061" cy="1136468"/>
          </a:xfrm>
          <a:prstGeom prst="wedgeRoundRectCallout">
            <a:avLst>
              <a:gd name="adj1" fmla="val 65615"/>
              <a:gd name="adj2" fmla="val -26458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200" dirty="0" smtClean="0">
                <a:solidFill>
                  <a:schemeClr val="bg1"/>
                </a:solidFill>
              </a:rPr>
              <a:t>Click on a journal title to go to its homepage and start exploring the publication.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83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214" y="1843461"/>
            <a:ext cx="6919571" cy="2992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3800" dirty="0" smtClean="0"/>
              <a:t>Using the Quick search</a:t>
            </a:r>
            <a:endParaRPr lang="en-US" sz="3800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6026538" y="220133"/>
            <a:ext cx="3015780" cy="2199217"/>
          </a:xfrm>
          <a:prstGeom prst="wedgeRoundRectCallout">
            <a:avLst>
              <a:gd name="adj1" fmla="val -82248"/>
              <a:gd name="adj2" fmla="val 60775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r>
              <a:rPr lang="en-GB" sz="15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Use the quick search to look for key words and phrases; you can use Boolean Operators </a:t>
            </a:r>
            <a:r>
              <a:rPr lang="en-GB" sz="1500" b="1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AND</a:t>
            </a:r>
            <a:r>
              <a:rPr lang="en-GB" sz="15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,</a:t>
            </a:r>
            <a:r>
              <a:rPr lang="en-GB" sz="1500" b="1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OR </a:t>
            </a:r>
            <a:r>
              <a:rPr lang="en-GB" sz="15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and</a:t>
            </a:r>
            <a:r>
              <a:rPr lang="en-GB" sz="1500" b="1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NOT</a:t>
            </a:r>
            <a:r>
              <a:rPr lang="en-GB" sz="150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.</a:t>
            </a:r>
          </a:p>
          <a:p>
            <a:pPr defTabSz="914400">
              <a:spcBef>
                <a:spcPct val="20000"/>
              </a:spcBef>
            </a:pPr>
            <a:endParaRPr lang="en-GB" sz="15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defTabSz="914400">
              <a:spcBef>
                <a:spcPct val="20000"/>
              </a:spcBef>
            </a:pPr>
            <a:r>
              <a:rPr lang="en-GB" sz="150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Hit search or click on one of the auto-suggestions.</a:t>
            </a:r>
            <a:endParaRPr lang="en-GB" sz="150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84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075" y="1339005"/>
            <a:ext cx="4493235" cy="3479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3300" dirty="0"/>
              <a:t>Using the Advanced search</a:t>
            </a:r>
            <a:endParaRPr lang="en-US" sz="3300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5370237" y="3793666"/>
            <a:ext cx="3266058" cy="617677"/>
          </a:xfrm>
          <a:prstGeom prst="wedgeRoundRectCallout">
            <a:avLst>
              <a:gd name="adj1" fmla="val -56453"/>
              <a:gd name="adj2" fmla="val -199368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algn="ctr" defTabSz="914400">
              <a:spcBef>
                <a:spcPct val="20000"/>
              </a:spcBef>
            </a:pPr>
            <a:r>
              <a:rPr lang="en-GB" sz="105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Choose to search within particular journals only, and to search only across journals saved to </a:t>
            </a:r>
            <a:r>
              <a:rPr lang="en-GB" sz="1050" b="1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My </a:t>
            </a:r>
            <a:r>
              <a:rPr lang="en-GB" sz="1050" b="1" dirty="0" err="1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Favorite</a:t>
            </a:r>
            <a:r>
              <a:rPr lang="en-GB" sz="1050" b="1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Journals</a:t>
            </a:r>
            <a:endParaRPr lang="en-GB" sz="105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139700" y="1809750"/>
            <a:ext cx="2214562" cy="548217"/>
          </a:xfrm>
          <a:prstGeom prst="wedgeRoundRectCallout">
            <a:avLst>
              <a:gd name="adj1" fmla="val 63116"/>
              <a:gd name="adj2" fmla="val 17020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algn="ctr" defTabSz="914400">
              <a:spcBef>
                <a:spcPct val="20000"/>
              </a:spcBef>
            </a:pPr>
            <a:r>
              <a:rPr lang="en-GB" sz="105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Enter your search criteria</a:t>
            </a:r>
            <a:endParaRPr lang="en-GB" sz="105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139700" y="3078622"/>
            <a:ext cx="2214562" cy="548217"/>
          </a:xfrm>
          <a:prstGeom prst="wedgeRoundRectCallout">
            <a:avLst>
              <a:gd name="adj1" fmla="val 56548"/>
              <a:gd name="adj2" fmla="val -18887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algn="ctr" defTabSz="914400">
              <a:spcBef>
                <a:spcPct val="20000"/>
              </a:spcBef>
            </a:pPr>
            <a:r>
              <a:rPr lang="en-GB" sz="105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Customise your publication date</a:t>
            </a:r>
            <a:endParaRPr lang="en-GB" sz="105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39700" y="3854732"/>
            <a:ext cx="2214562" cy="548217"/>
          </a:xfrm>
          <a:prstGeom prst="wedgeRoundRectCallout">
            <a:avLst>
              <a:gd name="adj1" fmla="val 56548"/>
              <a:gd name="adj2" fmla="val -18887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algn="ctr" defTabSz="914400">
              <a:spcBef>
                <a:spcPct val="20000"/>
              </a:spcBef>
            </a:pPr>
            <a:r>
              <a:rPr lang="en-GB" sz="100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Choose which content you want to see in your results</a:t>
            </a:r>
            <a:endParaRPr lang="en-GB" sz="100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6907310" y="2804514"/>
            <a:ext cx="1974325" cy="548217"/>
          </a:xfrm>
          <a:prstGeom prst="wedgeRoundRectCallout">
            <a:avLst>
              <a:gd name="adj1" fmla="val -128991"/>
              <a:gd name="adj2" fmla="val -125703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algn="ctr" defTabSz="914400">
              <a:spcBef>
                <a:spcPct val="20000"/>
              </a:spcBef>
            </a:pPr>
            <a:r>
              <a:rPr lang="en-GB" sz="105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Add new rows of     search criteria</a:t>
            </a:r>
            <a:endParaRPr lang="en-GB" sz="105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6390167" y="464112"/>
            <a:ext cx="2491468" cy="652308"/>
          </a:xfrm>
          <a:prstGeom prst="wedgeRoundRectCallout">
            <a:avLst>
              <a:gd name="adj1" fmla="val -145268"/>
              <a:gd name="adj2" fmla="val 92001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200" dirty="0" smtClean="0">
                <a:solidFill>
                  <a:schemeClr val="bg1"/>
                </a:solidFill>
              </a:rPr>
              <a:t>Click the search bar from any page to run a quick or advanced search.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7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942419" y="1172439"/>
            <a:ext cx="3521881" cy="3751866"/>
            <a:chOff x="4417485" y="119216"/>
            <a:chExt cx="4638024" cy="490506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22472" y="119216"/>
              <a:ext cx="4633037" cy="49050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17485" y="2366420"/>
              <a:ext cx="188634" cy="18863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17485" y="4568190"/>
              <a:ext cx="179510" cy="190500"/>
            </a:xfrm>
            <a:prstGeom prst="rect">
              <a:avLst/>
            </a:prstGeom>
          </p:spPr>
        </p:pic>
      </p:grpSp>
      <p:sp>
        <p:nvSpPr>
          <p:cNvPr id="19" name="Rounded Rectangular Callout 18"/>
          <p:cNvSpPr/>
          <p:nvPr/>
        </p:nvSpPr>
        <p:spPr>
          <a:xfrm>
            <a:off x="117172" y="1453536"/>
            <a:ext cx="2512402" cy="1420404"/>
          </a:xfrm>
          <a:prstGeom prst="wedgeRoundRectCallout">
            <a:avLst>
              <a:gd name="adj1" fmla="val 68389"/>
              <a:gd name="adj2" fmla="val 38567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endParaRPr lang="en-GB" sz="11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1729" y="315189"/>
            <a:ext cx="4556869" cy="857250"/>
          </a:xfrm>
        </p:spPr>
        <p:txBody>
          <a:bodyPr>
            <a:noAutofit/>
          </a:bodyPr>
          <a:lstStyle/>
          <a:p>
            <a:r>
              <a:rPr lang="de-CH" sz="3750" dirty="0" smtClean="0"/>
              <a:t>Viewing your results</a:t>
            </a:r>
            <a:endParaRPr lang="en-US" sz="3750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6599134" y="3094342"/>
            <a:ext cx="2386116" cy="1829963"/>
          </a:xfrm>
          <a:prstGeom prst="wedgeRoundRectCallout">
            <a:avLst>
              <a:gd name="adj1" fmla="val -58262"/>
              <a:gd name="adj2" fmla="val -79779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050" dirty="0" smtClean="0">
                <a:solidFill>
                  <a:schemeClr val="bg1"/>
                </a:solidFill>
              </a:rPr>
              <a:t>The </a:t>
            </a:r>
            <a:r>
              <a:rPr lang="en-GB" sz="1050" b="1" dirty="0" smtClean="0">
                <a:solidFill>
                  <a:schemeClr val="bg1"/>
                </a:solidFill>
              </a:rPr>
              <a:t>Publication Date </a:t>
            </a:r>
            <a:r>
              <a:rPr lang="en-GB" sz="1050" dirty="0" smtClean="0">
                <a:solidFill>
                  <a:schemeClr val="bg1"/>
                </a:solidFill>
              </a:rPr>
              <a:t>slider ensures you are seeing the most recently-published results.</a:t>
            </a:r>
          </a:p>
          <a:p>
            <a:endParaRPr lang="en-GB" sz="1050" dirty="0">
              <a:solidFill>
                <a:schemeClr val="bg1"/>
              </a:solidFill>
            </a:endParaRPr>
          </a:p>
          <a:p>
            <a:r>
              <a:rPr lang="en-GB" sz="1050" b="1" dirty="0" smtClean="0">
                <a:solidFill>
                  <a:schemeClr val="bg1"/>
                </a:solidFill>
              </a:rPr>
              <a:t>TIP: </a:t>
            </a:r>
            <a:r>
              <a:rPr lang="en-GB" sz="1050" dirty="0" smtClean="0">
                <a:solidFill>
                  <a:schemeClr val="bg1"/>
                </a:solidFill>
              </a:rPr>
              <a:t>The darker the box, the more content available from that year; the lighter the box, the less content available from that year.</a:t>
            </a:r>
            <a:endParaRPr lang="en-GB" sz="1050" b="1" dirty="0">
              <a:solidFill>
                <a:schemeClr val="bg1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6518756" y="200684"/>
            <a:ext cx="2512402" cy="1420404"/>
          </a:xfrm>
          <a:prstGeom prst="wedgeRoundRectCallout">
            <a:avLst>
              <a:gd name="adj1" fmla="val -54816"/>
              <a:gd name="adj2" fmla="val 71533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r>
              <a:rPr lang="en-GB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Use the filters on 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right-hand </a:t>
            </a:r>
            <a:r>
              <a:rPr lang="en-GB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side of the search results page to refine your search. 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117172" y="1453536"/>
            <a:ext cx="2512402" cy="1420404"/>
          </a:xfrm>
          <a:prstGeom prst="wedgeRoundRectCallout">
            <a:avLst>
              <a:gd name="adj1" fmla="val 68891"/>
              <a:gd name="adj2" fmla="val -11158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r>
              <a:rPr lang="en-GB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Click the article title to view the article, or download the PDF straight away by clicking on the PDF icon. </a:t>
            </a:r>
            <a:endParaRPr lang="en-GB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7448" y="3452171"/>
            <a:ext cx="2530095" cy="369332"/>
            <a:chOff x="158434" y="3578299"/>
            <a:chExt cx="2530095" cy="36933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8434" y="3597199"/>
              <a:ext cx="313893" cy="32725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49406" y="3578299"/>
              <a:ext cx="22391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b="1" dirty="0">
                  <a:solidFill>
                    <a:schemeClr val="tx2"/>
                  </a:solidFill>
                  <a:latin typeface="Arial" pitchFamily="34" charset="0"/>
                  <a:ea typeface="+mj-ea"/>
                  <a:cs typeface="Arial" pitchFamily="34" charset="0"/>
                </a:rPr>
                <a:t>Article </a:t>
              </a:r>
              <a:r>
                <a:rPr lang="en-GB" sz="900" b="1" dirty="0" smtClean="0">
                  <a:solidFill>
                    <a:schemeClr val="tx2"/>
                  </a:solidFill>
                  <a:latin typeface="Arial" pitchFamily="34" charset="0"/>
                  <a:ea typeface="+mj-ea"/>
                  <a:cs typeface="Arial" pitchFamily="34" charset="0"/>
                </a:rPr>
                <a:t>is available through                your library’s subscription </a:t>
              </a:r>
              <a:endParaRPr lang="en-GB" sz="900" b="1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47448" y="3882068"/>
            <a:ext cx="2530094" cy="369633"/>
            <a:chOff x="147448" y="3882068"/>
            <a:chExt cx="2530094" cy="36963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7448" y="3924450"/>
              <a:ext cx="324879" cy="327251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38419" y="3882068"/>
              <a:ext cx="22391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b="1" dirty="0">
                  <a:solidFill>
                    <a:schemeClr val="tx2"/>
                  </a:solidFill>
                  <a:latin typeface="Arial" pitchFamily="34" charset="0"/>
                  <a:ea typeface="+mj-ea"/>
                  <a:cs typeface="Arial" pitchFamily="34" charset="0"/>
                </a:rPr>
                <a:t>Article </a:t>
              </a:r>
              <a:r>
                <a:rPr lang="en-GB" sz="900" b="1" dirty="0" smtClean="0">
                  <a:solidFill>
                    <a:schemeClr val="tx2"/>
                  </a:solidFill>
                  <a:latin typeface="Arial" pitchFamily="34" charset="0"/>
                  <a:ea typeface="+mj-ea"/>
                  <a:cs typeface="Arial" pitchFamily="34" charset="0"/>
                </a:rPr>
                <a:t>is not available through                your library’s subscription </a:t>
              </a:r>
              <a:endParaRPr lang="en-GB" sz="900" b="1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58434" y="4293782"/>
            <a:ext cx="2356166" cy="369332"/>
            <a:chOff x="158434" y="4263165"/>
            <a:chExt cx="2356166" cy="36933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8434" y="4293782"/>
              <a:ext cx="313893" cy="33554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45619" y="4263165"/>
              <a:ext cx="20689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b="1" dirty="0">
                  <a:solidFill>
                    <a:schemeClr val="tx2"/>
                  </a:solidFill>
                  <a:latin typeface="Arial" pitchFamily="34" charset="0"/>
                  <a:ea typeface="+mj-ea"/>
                  <a:cs typeface="Arial" pitchFamily="34" charset="0"/>
                </a:rPr>
                <a:t>Article </a:t>
              </a:r>
              <a:r>
                <a:rPr lang="en-GB" sz="900" b="1" dirty="0" smtClean="0">
                  <a:solidFill>
                    <a:schemeClr val="tx2"/>
                  </a:solidFill>
                  <a:latin typeface="Arial" pitchFamily="34" charset="0"/>
                  <a:ea typeface="+mj-ea"/>
                  <a:cs typeface="Arial" pitchFamily="34" charset="0"/>
                </a:rPr>
                <a:t>is available because it is Open Access</a:t>
              </a:r>
              <a:endParaRPr lang="en-GB" sz="900" b="1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74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400" b="1" dirty="0" smtClean="0"/>
              <a:t>Applying your learning</a:t>
            </a:r>
            <a:endParaRPr lang="en-GB" sz="4400" b="1" dirty="0"/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685799" y="2324119"/>
            <a:ext cx="8245115" cy="2351313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200" b="1" dirty="0" smtClean="0"/>
              <a:t>Visit</a:t>
            </a:r>
            <a:r>
              <a:rPr lang="en-GB" sz="2000" dirty="0" smtClean="0"/>
              <a:t> </a:t>
            </a:r>
            <a:r>
              <a:rPr lang="en-GB" sz="1900" dirty="0" smtClean="0"/>
              <a:t>the </a:t>
            </a:r>
            <a:r>
              <a:rPr lang="en-GB" sz="1900" i="1" dirty="0" smtClean="0"/>
              <a:t>SAGE Journals </a:t>
            </a:r>
            <a:r>
              <a:rPr lang="en-GB" sz="1900" dirty="0" smtClean="0"/>
              <a:t>homepage at </a:t>
            </a:r>
            <a:r>
              <a:rPr lang="en-GB" sz="1900" b="1" u="sng" dirty="0" smtClean="0">
                <a:solidFill>
                  <a:schemeClr val="bg2"/>
                </a:solidFill>
              </a:rPr>
              <a:t>https://journals.sagepub.com</a:t>
            </a:r>
            <a:r>
              <a:rPr lang="en-GB" sz="1900" b="1" dirty="0" smtClean="0">
                <a:solidFill>
                  <a:schemeClr val="bg2"/>
                </a:solidFill>
              </a:rPr>
              <a:t> </a:t>
            </a:r>
            <a:r>
              <a:rPr lang="en-GB" sz="1900" dirty="0" smtClean="0"/>
              <a:t>or find it via your library catalogue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GB" sz="12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200" b="1" dirty="0" smtClean="0"/>
              <a:t>Run a search </a:t>
            </a:r>
            <a:r>
              <a:rPr lang="en-GB" sz="1900" dirty="0" smtClean="0"/>
              <a:t>based on a current assignment or project you are working on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GB" sz="12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200" b="1" dirty="0" smtClean="0"/>
              <a:t>Use the filters </a:t>
            </a:r>
            <a:r>
              <a:rPr lang="en-GB" sz="2000" dirty="0" smtClean="0"/>
              <a:t>to find articles from 2018 only</a:t>
            </a:r>
            <a:endParaRPr lang="en-GB" sz="2000" b="1" dirty="0"/>
          </a:p>
        </p:txBody>
      </p:sp>
      <p:sp>
        <p:nvSpPr>
          <p:cNvPr id="13" name="Rectangle 12">
            <a:hlinkClick r:id="rId2"/>
          </p:cNvPr>
          <p:cNvSpPr/>
          <p:nvPr/>
        </p:nvSpPr>
        <p:spPr>
          <a:xfrm>
            <a:off x="5301343" y="2324119"/>
            <a:ext cx="3629571" cy="556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Icon_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183" y="123855"/>
            <a:ext cx="1279495" cy="127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546" y="1938422"/>
            <a:ext cx="8240822" cy="1102519"/>
          </a:xfrm>
        </p:spPr>
        <p:txBody>
          <a:bodyPr/>
          <a:lstStyle/>
          <a:p>
            <a:r>
              <a:rPr lang="en-US" sz="4300" b="1" dirty="0" smtClean="0"/>
              <a:t>Exploring journal content</a:t>
            </a:r>
            <a:endParaRPr lang="en-US" sz="43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7856" y="3040941"/>
            <a:ext cx="7196144" cy="1314450"/>
          </a:xfrm>
        </p:spPr>
        <p:txBody>
          <a:bodyPr/>
          <a:lstStyle/>
          <a:p>
            <a:r>
              <a:rPr lang="en-US" dirty="0" smtClean="0"/>
              <a:t>Journal portals and article pages</a:t>
            </a:r>
            <a:endParaRPr lang="en-US" dirty="0"/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07546" y="147041"/>
            <a:ext cx="4015784" cy="461665"/>
            <a:chOff x="292620" y="157316"/>
            <a:chExt cx="4015784" cy="461665"/>
          </a:xfrm>
        </p:grpSpPr>
        <p:sp>
          <p:nvSpPr>
            <p:cNvPr id="11" name="Right Arrow 10"/>
            <p:cNvSpPr/>
            <p:nvPr/>
          </p:nvSpPr>
          <p:spPr>
            <a:xfrm rot="10800000">
              <a:off x="292620" y="259938"/>
              <a:ext cx="353014" cy="256420"/>
            </a:xfrm>
            <a:prstGeom prst="rightArrow">
              <a:avLst>
                <a:gd name="adj1" fmla="val 37702"/>
                <a:gd name="adj2" fmla="val 622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" name="TextBox 11">
              <a:hlinkClick r:id="rId3" action="ppaction://hlinksldjump"/>
            </p:cNvPr>
            <p:cNvSpPr txBox="1"/>
            <p:nvPr/>
          </p:nvSpPr>
          <p:spPr>
            <a:xfrm>
              <a:off x="682171" y="157316"/>
              <a:ext cx="3626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solidFill>
                    <a:schemeClr val="bg1"/>
                  </a:solidFill>
                </a:rPr>
                <a:t>Back to </a:t>
              </a:r>
              <a:r>
                <a:rPr lang="en-GB" sz="2400" b="1" dirty="0" smtClean="0">
                  <a:solidFill>
                    <a:schemeClr val="bg1"/>
                  </a:solidFill>
                </a:rPr>
                <a:t>Contents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741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3800" dirty="0" smtClean="0"/>
              <a:t>The journal portal</a:t>
            </a:r>
            <a:endParaRPr lang="en-US" sz="3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541" y="2189963"/>
            <a:ext cx="3033587" cy="2831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ounded Rectangular Callout 8"/>
          <p:cNvSpPr/>
          <p:nvPr/>
        </p:nvSpPr>
        <p:spPr>
          <a:xfrm>
            <a:off x="130018" y="2753521"/>
            <a:ext cx="1923852" cy="725953"/>
          </a:xfrm>
          <a:prstGeom prst="wedgeRoundRectCallout">
            <a:avLst>
              <a:gd name="adj1" fmla="val 81066"/>
              <a:gd name="adj2" fmla="val 183525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100" b="1" dirty="0" smtClean="0">
                <a:solidFill>
                  <a:schemeClr val="bg1"/>
                </a:solidFill>
              </a:rPr>
              <a:t>1) </a:t>
            </a:r>
            <a:r>
              <a:rPr lang="en-GB" sz="1100" dirty="0" smtClean="0">
                <a:solidFill>
                  <a:schemeClr val="bg1"/>
                </a:solidFill>
              </a:rPr>
              <a:t>Use the </a:t>
            </a:r>
            <a:r>
              <a:rPr lang="en-GB" sz="1100" b="1" dirty="0" smtClean="0">
                <a:solidFill>
                  <a:schemeClr val="bg1"/>
                </a:solidFill>
              </a:rPr>
              <a:t>Browse </a:t>
            </a:r>
            <a:r>
              <a:rPr lang="en-GB" sz="1100" dirty="0" smtClean="0">
                <a:solidFill>
                  <a:schemeClr val="bg1"/>
                </a:solidFill>
              </a:rPr>
              <a:t>page and click on the journal title.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40727" y="1342805"/>
            <a:ext cx="2903918" cy="72595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There are two ways of getting to a journal’s portal homepage: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802" y="2189963"/>
            <a:ext cx="2873550" cy="2811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ounded Rectangular Callout 9"/>
          <p:cNvSpPr/>
          <p:nvPr/>
        </p:nvSpPr>
        <p:spPr>
          <a:xfrm>
            <a:off x="5215424" y="995782"/>
            <a:ext cx="3228383" cy="755719"/>
          </a:xfrm>
          <a:prstGeom prst="wedgeRoundRectCallout">
            <a:avLst>
              <a:gd name="adj1" fmla="val 20322"/>
              <a:gd name="adj2" fmla="val 170569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2</a:t>
            </a:r>
            <a:r>
              <a:rPr lang="en-GB" sz="1200" b="1" dirty="0" smtClean="0">
                <a:solidFill>
                  <a:schemeClr val="bg1"/>
                </a:solidFill>
              </a:rPr>
              <a:t>) </a:t>
            </a:r>
            <a:r>
              <a:rPr lang="en-GB" sz="1200" dirty="0" smtClean="0">
                <a:solidFill>
                  <a:schemeClr val="bg1"/>
                </a:solidFill>
              </a:rPr>
              <a:t>Run a search, select the </a:t>
            </a:r>
            <a:r>
              <a:rPr lang="en-GB" sz="1200" b="1" dirty="0" smtClean="0">
                <a:solidFill>
                  <a:schemeClr val="bg1"/>
                </a:solidFill>
              </a:rPr>
              <a:t>Journals </a:t>
            </a:r>
            <a:r>
              <a:rPr lang="en-GB" sz="1200" dirty="0" smtClean="0">
                <a:solidFill>
                  <a:schemeClr val="bg1"/>
                </a:solidFill>
              </a:rPr>
              <a:t>tab in the results page, then click on the journal title.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49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936" y="105270"/>
            <a:ext cx="4205338" cy="4987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ounded Rectangular Callout 8"/>
          <p:cNvSpPr/>
          <p:nvPr/>
        </p:nvSpPr>
        <p:spPr>
          <a:xfrm>
            <a:off x="6959593" y="367238"/>
            <a:ext cx="1886981" cy="686429"/>
          </a:xfrm>
          <a:prstGeom prst="wedgeRoundRectCallout">
            <a:avLst>
              <a:gd name="adj1" fmla="val -72744"/>
              <a:gd name="adj2" fmla="val 51826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900" dirty="0" smtClean="0">
                <a:solidFill>
                  <a:schemeClr val="bg1"/>
                </a:solidFill>
              </a:rPr>
              <a:t>View Impact Factor and journal ranking information for the journal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7008168" y="2599133"/>
            <a:ext cx="1886981" cy="686429"/>
          </a:xfrm>
          <a:prstGeom prst="wedgeRoundRectCallout">
            <a:avLst>
              <a:gd name="adj1" fmla="val -79602"/>
              <a:gd name="adj2" fmla="val -21357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900" dirty="0" smtClean="0">
                <a:solidFill>
                  <a:schemeClr val="bg1"/>
                </a:solidFill>
              </a:rPr>
              <a:t>Check </a:t>
            </a:r>
            <a:r>
              <a:rPr lang="en-GB" sz="900" dirty="0" err="1" smtClean="0">
                <a:solidFill>
                  <a:schemeClr val="bg1"/>
                </a:solidFill>
              </a:rPr>
              <a:t>OnlineFirst</a:t>
            </a:r>
            <a:r>
              <a:rPr lang="en-GB" sz="900" dirty="0" smtClean="0">
                <a:solidFill>
                  <a:schemeClr val="bg1"/>
                </a:solidFill>
              </a:rPr>
              <a:t> for         early digital access to the most recent articles in this journal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7050541" y="3865305"/>
            <a:ext cx="1886981" cy="884903"/>
          </a:xfrm>
          <a:prstGeom prst="wedgeRoundRectCallout">
            <a:avLst>
              <a:gd name="adj1" fmla="val -139749"/>
              <a:gd name="adj2" fmla="val -97569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900" dirty="0" smtClean="0">
                <a:solidFill>
                  <a:schemeClr val="bg1"/>
                </a:solidFill>
              </a:rPr>
              <a:t>View Latest Articles, Most Read and Most Cited articles from this journal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175686" y="4490884"/>
            <a:ext cx="1886981" cy="518648"/>
          </a:xfrm>
          <a:prstGeom prst="wedgeRoundRectCallout">
            <a:avLst>
              <a:gd name="adj1" fmla="val 126560"/>
              <a:gd name="adj2" fmla="val -27623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900" dirty="0" smtClean="0">
                <a:solidFill>
                  <a:schemeClr val="bg1"/>
                </a:solidFill>
              </a:rPr>
              <a:t>View</a:t>
            </a:r>
            <a:r>
              <a:rPr lang="en-GB" sz="900" b="1" dirty="0" smtClean="0">
                <a:solidFill>
                  <a:schemeClr val="bg1"/>
                </a:solidFill>
              </a:rPr>
              <a:t> </a:t>
            </a:r>
            <a:r>
              <a:rPr lang="en-GB" sz="900" b="1" dirty="0" err="1" smtClean="0">
                <a:solidFill>
                  <a:schemeClr val="bg1"/>
                </a:solidFill>
              </a:rPr>
              <a:t>Altmetric</a:t>
            </a:r>
            <a:r>
              <a:rPr lang="en-GB" sz="900" dirty="0" smtClean="0">
                <a:solidFill>
                  <a:schemeClr val="bg1"/>
                </a:solidFill>
              </a:rPr>
              <a:t> information for this journal article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123715" y="139658"/>
            <a:ext cx="1616595" cy="686429"/>
          </a:xfrm>
          <a:prstGeom prst="wedgeRoundRectCallout">
            <a:avLst>
              <a:gd name="adj1" fmla="val 88974"/>
              <a:gd name="adj2" fmla="val 20973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900" dirty="0" smtClean="0">
                <a:solidFill>
                  <a:schemeClr val="bg1"/>
                </a:solidFill>
              </a:rPr>
              <a:t>Search only within this journal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6894543" y="1330008"/>
            <a:ext cx="1886981" cy="431034"/>
          </a:xfrm>
          <a:prstGeom prst="wedgeRoundRectCallout">
            <a:avLst>
              <a:gd name="adj1" fmla="val -132557"/>
              <a:gd name="adj2" fmla="val -23610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900" dirty="0" smtClean="0">
                <a:solidFill>
                  <a:schemeClr val="bg1"/>
                </a:solidFill>
              </a:rPr>
              <a:t>Submit your own research to this journal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133549" y="2156494"/>
            <a:ext cx="1886981" cy="575961"/>
          </a:xfrm>
          <a:prstGeom prst="wedgeRoundRectCallout">
            <a:avLst>
              <a:gd name="adj1" fmla="val 113007"/>
              <a:gd name="adj2" fmla="val -165595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900" dirty="0" smtClean="0">
                <a:solidFill>
                  <a:schemeClr val="bg1"/>
                </a:solidFill>
              </a:rPr>
              <a:t>Browse current and all issues of this journal</a:t>
            </a:r>
            <a:endParaRPr lang="en-GB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18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475951"/>
            <a:ext cx="7772400" cy="51909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dirty="0" smtClean="0"/>
              <a:t>I’d like to learn about this product myself…</a:t>
            </a:r>
            <a:endParaRPr lang="en-US" dirty="0"/>
          </a:p>
        </p:txBody>
      </p:sp>
      <p:pic>
        <p:nvPicPr>
          <p:cNvPr id="5" name="Picture 20" descr="M:\TEMPLATES\SLIDE SHOWS\New Powerpoint Master Slides\Logos\Logos RG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646" y="2105824"/>
            <a:ext cx="4725726" cy="71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66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372" y="1201656"/>
            <a:ext cx="4779849" cy="3397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1729" y="315189"/>
            <a:ext cx="4556869" cy="857250"/>
          </a:xfrm>
        </p:spPr>
        <p:txBody>
          <a:bodyPr>
            <a:noAutofit/>
          </a:bodyPr>
          <a:lstStyle/>
          <a:p>
            <a:r>
              <a:rPr lang="de-CH" sz="3750" dirty="0" smtClean="0"/>
              <a:t>The article page</a:t>
            </a:r>
            <a:endParaRPr lang="en-US" sz="375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191729" y="1443553"/>
            <a:ext cx="1824496" cy="556780"/>
          </a:xfrm>
          <a:prstGeom prst="wedgeRoundRectCallout">
            <a:avLst>
              <a:gd name="adj1" fmla="val 63248"/>
              <a:gd name="adj2" fmla="val 45185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50" dirty="0" smtClean="0">
                <a:solidFill>
                  <a:schemeClr val="bg1"/>
                </a:solidFill>
              </a:rPr>
              <a:t>Download article PDF to read offline</a:t>
            </a:r>
            <a:endParaRPr lang="en-GB" sz="1050" dirty="0">
              <a:solidFill>
                <a:schemeClr val="bg1"/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4301447" y="447661"/>
            <a:ext cx="2120900" cy="415061"/>
          </a:xfrm>
          <a:prstGeom prst="wedgeRoundRectCallout">
            <a:avLst>
              <a:gd name="adj1" fmla="val -74723"/>
              <a:gd name="adj2" fmla="val 279976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View author information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7257143" y="2800164"/>
            <a:ext cx="1850208" cy="586511"/>
          </a:xfrm>
          <a:prstGeom prst="wedgeRoundRectCallout">
            <a:avLst>
              <a:gd name="adj1" fmla="val -150411"/>
              <a:gd name="adj2" fmla="val 20182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Run related keyword searches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6434223" y="3562902"/>
            <a:ext cx="2120900" cy="586511"/>
          </a:xfrm>
          <a:prstGeom prst="wedgeRoundRectCallout">
            <a:avLst>
              <a:gd name="adj1" fmla="val -77121"/>
              <a:gd name="adj2" fmla="val -22028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View full-text of article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76733" y="2271447"/>
            <a:ext cx="1983923" cy="960003"/>
          </a:xfrm>
          <a:prstGeom prst="wedgeRoundRectCallout">
            <a:avLst>
              <a:gd name="adj1" fmla="val 58072"/>
              <a:gd name="adj2" fmla="val -22884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Easily move between article full text, supplemental material, figures and tables and article metrics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6988732" y="862722"/>
            <a:ext cx="1786426" cy="659917"/>
          </a:xfrm>
          <a:prstGeom prst="wedgeRoundRectCallout">
            <a:avLst>
              <a:gd name="adj1" fmla="val -136686"/>
              <a:gd name="adj2" fmla="val 119414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View </a:t>
            </a:r>
            <a:r>
              <a:rPr lang="en-GB" sz="1000" dirty="0" err="1" smtClean="0">
                <a:solidFill>
                  <a:schemeClr val="bg1"/>
                </a:solidFill>
              </a:rPr>
              <a:t>Almetric</a:t>
            </a:r>
            <a:r>
              <a:rPr lang="en-GB" sz="1000" dirty="0" smtClean="0">
                <a:solidFill>
                  <a:schemeClr val="bg1"/>
                </a:solidFill>
              </a:rPr>
              <a:t> data for this article 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234786" y="3716436"/>
            <a:ext cx="1841500" cy="406400"/>
          </a:xfrm>
          <a:prstGeom prst="wedgeRoundRectCallout">
            <a:avLst>
              <a:gd name="adj1" fmla="val 59628"/>
              <a:gd name="adj2" fmla="val -176372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Download article citation information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9" name="Rounded Rectangular Callout 18"/>
          <p:cNvSpPr/>
          <p:nvPr/>
        </p:nvSpPr>
        <p:spPr>
          <a:xfrm>
            <a:off x="847484" y="4531916"/>
            <a:ext cx="2209800" cy="406400"/>
          </a:xfrm>
          <a:prstGeom prst="wedgeRoundRectCallout">
            <a:avLst>
              <a:gd name="adj1" fmla="val 29493"/>
              <a:gd name="adj2" fmla="val -343288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Share article link with a colleague or co-researcher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20" name="Rounded Rectangular Callout 19"/>
          <p:cNvSpPr/>
          <p:nvPr/>
        </p:nvSpPr>
        <p:spPr>
          <a:xfrm>
            <a:off x="7062307" y="2044186"/>
            <a:ext cx="2002183" cy="586511"/>
          </a:xfrm>
          <a:prstGeom prst="wedgeRoundRectCallout">
            <a:avLst>
              <a:gd name="adj1" fmla="val -64702"/>
              <a:gd name="adj2" fmla="val -14109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View other articles that have cited the one you are reading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160573" y="4318880"/>
            <a:ext cx="2903918" cy="72595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100" dirty="0" smtClean="0">
                <a:solidFill>
                  <a:schemeClr val="bg1"/>
                </a:solidFill>
              </a:rPr>
              <a:t>Please note: some (older) articles are </a:t>
            </a:r>
            <a:r>
              <a:rPr lang="en-GB" sz="1100" b="1" dirty="0" smtClean="0">
                <a:solidFill>
                  <a:schemeClr val="bg1"/>
                </a:solidFill>
              </a:rPr>
              <a:t>only </a:t>
            </a:r>
            <a:r>
              <a:rPr lang="en-GB" sz="1100" dirty="0" smtClean="0">
                <a:solidFill>
                  <a:schemeClr val="bg1"/>
                </a:solidFill>
              </a:rPr>
              <a:t>available as PDFs and you will not see this webpage-view.</a:t>
            </a:r>
            <a:endParaRPr lang="en-GB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85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400" b="1" dirty="0" smtClean="0"/>
              <a:t>Applying your learning</a:t>
            </a:r>
            <a:endParaRPr lang="en-GB" sz="4400" b="1" dirty="0"/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685800" y="2323231"/>
            <a:ext cx="8401051" cy="2351313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b="1" dirty="0" smtClean="0"/>
              <a:t>Find a journal </a:t>
            </a:r>
            <a:r>
              <a:rPr lang="en-GB" sz="1800" dirty="0"/>
              <a:t>in </a:t>
            </a:r>
            <a:r>
              <a:rPr lang="en-GB" sz="1800" dirty="0" smtClean="0"/>
              <a:t>your subject area using the </a:t>
            </a:r>
            <a:r>
              <a:rPr lang="en-GB" sz="1800" b="1" dirty="0" smtClean="0"/>
              <a:t>Browse </a:t>
            </a:r>
            <a:r>
              <a:rPr lang="en-GB" sz="1800" dirty="0" smtClean="0"/>
              <a:t>page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GB" sz="10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b="1" dirty="0" smtClean="0"/>
              <a:t>Run a search within </a:t>
            </a:r>
            <a:r>
              <a:rPr lang="en-GB" sz="1800" dirty="0" smtClean="0"/>
              <a:t>your chosen journal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GB" sz="1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b="1" dirty="0" smtClean="0"/>
              <a:t>Open an article </a:t>
            </a:r>
            <a:r>
              <a:rPr lang="en-GB" sz="1800" dirty="0" smtClean="0"/>
              <a:t>and download the PDF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GB" sz="1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b="1" dirty="0" smtClean="0"/>
              <a:t>Download the citation </a:t>
            </a:r>
            <a:r>
              <a:rPr lang="en-GB" sz="2000" dirty="0" smtClean="0"/>
              <a:t>for your chosen article</a:t>
            </a:r>
            <a:endParaRPr lang="en-GB" sz="1800" b="1" dirty="0"/>
          </a:p>
        </p:txBody>
      </p:sp>
      <p:pic>
        <p:nvPicPr>
          <p:cNvPr id="6" name="Picture 5" descr="Icon_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183" y="123855"/>
            <a:ext cx="1279495" cy="127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1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6037" y="1584461"/>
            <a:ext cx="8240822" cy="1102519"/>
          </a:xfrm>
        </p:spPr>
        <p:txBody>
          <a:bodyPr/>
          <a:lstStyle/>
          <a:p>
            <a:r>
              <a:rPr lang="en-US" sz="4300" b="1" dirty="0" smtClean="0"/>
              <a:t>Creating an Account</a:t>
            </a:r>
            <a:endParaRPr lang="en-US" sz="43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7856" y="2686980"/>
            <a:ext cx="7196144" cy="1314450"/>
          </a:xfrm>
        </p:spPr>
        <p:txBody>
          <a:bodyPr/>
          <a:lstStyle/>
          <a:p>
            <a:r>
              <a:rPr lang="en-US" dirty="0" smtClean="0"/>
              <a:t>Saving searches, saving </a:t>
            </a:r>
            <a:r>
              <a:rPr lang="en-US" dirty="0" err="1" smtClean="0"/>
              <a:t>favourite</a:t>
            </a:r>
            <a:r>
              <a:rPr lang="en-US" dirty="0" smtClean="0"/>
              <a:t> journals and managing alerts</a:t>
            </a:r>
            <a:endParaRPr lang="en-US" dirty="0"/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07546" y="147041"/>
            <a:ext cx="4015784" cy="461665"/>
            <a:chOff x="292620" y="157316"/>
            <a:chExt cx="4015784" cy="461665"/>
          </a:xfrm>
        </p:grpSpPr>
        <p:sp>
          <p:nvSpPr>
            <p:cNvPr id="10" name="Right Arrow 9"/>
            <p:cNvSpPr/>
            <p:nvPr/>
          </p:nvSpPr>
          <p:spPr>
            <a:xfrm rot="10800000">
              <a:off x="292620" y="259938"/>
              <a:ext cx="353014" cy="256420"/>
            </a:xfrm>
            <a:prstGeom prst="rightArrow">
              <a:avLst>
                <a:gd name="adj1" fmla="val 37702"/>
                <a:gd name="adj2" fmla="val 622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" name="TextBox 10">
              <a:hlinkClick r:id="rId3" action="ppaction://hlinksldjump"/>
            </p:cNvPr>
            <p:cNvSpPr txBox="1"/>
            <p:nvPr/>
          </p:nvSpPr>
          <p:spPr>
            <a:xfrm>
              <a:off x="682171" y="157316"/>
              <a:ext cx="3626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solidFill>
                    <a:schemeClr val="bg1"/>
                  </a:solidFill>
                </a:rPr>
                <a:t>Back to </a:t>
              </a:r>
              <a:r>
                <a:rPr lang="en-GB" sz="2400" b="1" dirty="0" smtClean="0">
                  <a:solidFill>
                    <a:schemeClr val="bg1"/>
                  </a:solidFill>
                </a:rPr>
                <a:t>Contents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86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00" y="1128811"/>
            <a:ext cx="3972690" cy="3564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210389"/>
            <a:ext cx="4985057" cy="857250"/>
          </a:xfrm>
        </p:spPr>
        <p:txBody>
          <a:bodyPr>
            <a:normAutofit fontScale="90000"/>
          </a:bodyPr>
          <a:lstStyle/>
          <a:p>
            <a:r>
              <a:rPr lang="de-CH" dirty="0" smtClean="0"/>
              <a:t>Creating an Account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704" y="639014"/>
            <a:ext cx="3689049" cy="2055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4888834" y="3338239"/>
            <a:ext cx="3960197" cy="1046948"/>
            <a:chOff x="4888834" y="3338239"/>
            <a:chExt cx="3960197" cy="1046948"/>
          </a:xfrm>
        </p:grpSpPr>
        <p:sp>
          <p:nvSpPr>
            <p:cNvPr id="6" name="Rounded Rectangular Callout 5"/>
            <p:cNvSpPr/>
            <p:nvPr/>
          </p:nvSpPr>
          <p:spPr>
            <a:xfrm>
              <a:off x="4888835" y="3338239"/>
              <a:ext cx="3042406" cy="858777"/>
            </a:xfrm>
            <a:prstGeom prst="wedgeRoundRectCallout">
              <a:avLst>
                <a:gd name="adj1" fmla="val 40"/>
                <a:gd name="adj2" fmla="val -192457"/>
                <a:gd name="adj3" fmla="val 16667"/>
              </a:avLst>
            </a:prstGeom>
            <a:solidFill>
              <a:schemeClr val="tx2"/>
            </a:solidFill>
            <a:ln w="444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24000" tIns="324000" rIns="324000" bIns="324000" rtlCol="0" anchor="ctr" anchorCtr="0">
              <a:noAutofit/>
            </a:bodyPr>
            <a:lstStyle/>
            <a:p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14" name="Rounded Rectangular Callout 13"/>
            <p:cNvSpPr/>
            <p:nvPr/>
          </p:nvSpPr>
          <p:spPr>
            <a:xfrm>
              <a:off x="4888834" y="3338239"/>
              <a:ext cx="3960197" cy="1046948"/>
            </a:xfrm>
            <a:prstGeom prst="wedgeRoundRectCallout">
              <a:avLst>
                <a:gd name="adj1" fmla="val -77367"/>
                <a:gd name="adj2" fmla="val -245885"/>
                <a:gd name="adj3" fmla="val 16667"/>
              </a:avLst>
            </a:prstGeom>
            <a:solidFill>
              <a:schemeClr val="tx2"/>
            </a:solidFill>
            <a:ln w="444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24000" tIns="324000" rIns="324000" bIns="324000" rtlCol="0" anchor="ctr" anchorCtr="0">
              <a:noAutofit/>
            </a:bodyPr>
            <a:lstStyle/>
            <a:p>
              <a:r>
                <a:rPr lang="en-GB" sz="1400" dirty="0" smtClean="0">
                  <a:solidFill>
                    <a:schemeClr val="bg1"/>
                  </a:solidFill>
                </a:rPr>
                <a:t>Click the </a:t>
              </a:r>
              <a:r>
                <a:rPr lang="en-GB" sz="1400" b="1" dirty="0" smtClean="0">
                  <a:solidFill>
                    <a:schemeClr val="bg1"/>
                  </a:solidFill>
                </a:rPr>
                <a:t>Sign in </a:t>
              </a:r>
              <a:r>
                <a:rPr lang="en-GB" sz="1400" dirty="0" smtClean="0">
                  <a:solidFill>
                    <a:schemeClr val="bg1"/>
                  </a:solidFill>
                </a:rPr>
                <a:t>button at the top-right of any screen, and then click on </a:t>
              </a:r>
              <a:r>
                <a:rPr lang="en-GB" sz="1400" b="1" dirty="0" smtClean="0">
                  <a:solidFill>
                    <a:schemeClr val="bg1"/>
                  </a:solidFill>
                </a:rPr>
                <a:t>Create Profile</a:t>
              </a:r>
              <a:r>
                <a:rPr lang="en-GB" sz="1400" dirty="0">
                  <a:solidFill>
                    <a:schemeClr val="bg1"/>
                  </a:solidFill>
                </a:rPr>
                <a:t> </a:t>
              </a:r>
              <a:r>
                <a:rPr lang="en-GB" sz="1400" dirty="0" smtClean="0">
                  <a:solidFill>
                    <a:schemeClr val="bg1"/>
                  </a:solidFill>
                </a:rPr>
                <a:t>in the pop-up window.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Rounded Rectangular Callout 10"/>
          <p:cNvSpPr/>
          <p:nvPr/>
        </p:nvSpPr>
        <p:spPr>
          <a:xfrm>
            <a:off x="2403987" y="2677221"/>
            <a:ext cx="2237382" cy="2143957"/>
          </a:xfrm>
          <a:prstGeom prst="wedgeRoundRectCallout">
            <a:avLst>
              <a:gd name="adj1" fmla="val -59307"/>
              <a:gd name="adj2" fmla="val -21588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200" dirty="0" smtClean="0">
                <a:solidFill>
                  <a:schemeClr val="bg1"/>
                </a:solidFill>
              </a:rPr>
              <a:t>Once you’ve clicked </a:t>
            </a:r>
            <a:r>
              <a:rPr lang="en-GB" sz="1200" b="1" dirty="0" smtClean="0">
                <a:solidFill>
                  <a:schemeClr val="bg1"/>
                </a:solidFill>
              </a:rPr>
              <a:t>Create Profile</a:t>
            </a:r>
            <a:r>
              <a:rPr lang="en-GB" sz="1200" dirty="0" smtClean="0">
                <a:solidFill>
                  <a:schemeClr val="bg1"/>
                </a:solidFill>
              </a:rPr>
              <a:t>, fill in your details in the registration form to set up your free Account, so that you can save searches, set up alerts and add journals to your favourites.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96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5406"/>
            <a:ext cx="8229600" cy="857250"/>
          </a:xfrm>
        </p:spPr>
        <p:txBody>
          <a:bodyPr/>
          <a:lstStyle/>
          <a:p>
            <a:r>
              <a:rPr lang="de-CH" dirty="0" smtClean="0"/>
              <a:t>Saving searches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223305" y="1189129"/>
            <a:ext cx="3377539" cy="3767550"/>
            <a:chOff x="4417485" y="119216"/>
            <a:chExt cx="4638024" cy="490506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22472" y="119216"/>
              <a:ext cx="4633037" cy="49050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17485" y="2366420"/>
              <a:ext cx="188634" cy="18863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17485" y="4568190"/>
              <a:ext cx="179510" cy="190500"/>
            </a:xfrm>
            <a:prstGeom prst="rect">
              <a:avLst/>
            </a:prstGeom>
          </p:spPr>
        </p:pic>
      </p:grpSp>
      <p:sp>
        <p:nvSpPr>
          <p:cNvPr id="9" name="Rounded Rectangular Callout 8"/>
          <p:cNvSpPr/>
          <p:nvPr/>
        </p:nvSpPr>
        <p:spPr>
          <a:xfrm>
            <a:off x="3960298" y="1189130"/>
            <a:ext cx="4874698" cy="1207230"/>
          </a:xfrm>
          <a:prstGeom prst="wedgeRoundRectCallout">
            <a:avLst>
              <a:gd name="adj1" fmla="val -57477"/>
              <a:gd name="adj2" fmla="val -34639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When you’re logged into your Account and you are viewing your search results, click the red </a:t>
            </a:r>
            <a:r>
              <a:rPr lang="en-GB" sz="1400" b="1" dirty="0" smtClean="0">
                <a:solidFill>
                  <a:schemeClr val="bg1"/>
                </a:solidFill>
              </a:rPr>
              <a:t>Save Search </a:t>
            </a:r>
            <a:r>
              <a:rPr lang="en-GB" sz="1400" dirty="0" smtClean="0">
                <a:solidFill>
                  <a:schemeClr val="bg1"/>
                </a:solidFill>
              </a:rPr>
              <a:t>button to save your search criteria, so that you can quickly re-run the same search again later.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6068" y="3616512"/>
            <a:ext cx="1499462" cy="1207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ounded Rectangular Callout 15"/>
          <p:cNvSpPr/>
          <p:nvPr/>
        </p:nvSpPr>
        <p:spPr>
          <a:xfrm>
            <a:off x="4856831" y="3545448"/>
            <a:ext cx="3978165" cy="1207230"/>
          </a:xfrm>
          <a:prstGeom prst="wedgeRoundRectCallout">
            <a:avLst>
              <a:gd name="adj1" fmla="val -71586"/>
              <a:gd name="adj2" fmla="val 35359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You can also set up regular email alerts to be notified automatically when we publish new articles that match your search criteria.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06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23"/>
            <a:ext cx="8229600" cy="857250"/>
          </a:xfrm>
        </p:spPr>
        <p:txBody>
          <a:bodyPr>
            <a:normAutofit/>
          </a:bodyPr>
          <a:lstStyle/>
          <a:p>
            <a:r>
              <a:rPr lang="de-CH" dirty="0" smtClean="0"/>
              <a:t>Saving favourite journals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6709" y="1062830"/>
            <a:ext cx="3073192" cy="3790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ounded Rectangular Callout 8"/>
          <p:cNvSpPr/>
          <p:nvPr/>
        </p:nvSpPr>
        <p:spPr>
          <a:xfrm>
            <a:off x="561252" y="4061197"/>
            <a:ext cx="2326991" cy="792422"/>
          </a:xfrm>
          <a:prstGeom prst="wedgeRoundRectCallout">
            <a:avLst>
              <a:gd name="adj1" fmla="val 73549"/>
              <a:gd name="adj2" fmla="val 27744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100" dirty="0" smtClean="0">
                <a:solidFill>
                  <a:schemeClr val="bg1"/>
                </a:solidFill>
              </a:rPr>
              <a:t>You can favourite multiple journals at a time by selecting as many   tick-boxes as you like.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6766560" y="781970"/>
            <a:ext cx="2258706" cy="3127878"/>
          </a:xfrm>
          <a:prstGeom prst="wedgeRoundRectCallout">
            <a:avLst>
              <a:gd name="adj1" fmla="val -74256"/>
              <a:gd name="adj2" fmla="val -524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200" dirty="0" smtClean="0">
                <a:solidFill>
                  <a:schemeClr val="bg1"/>
                </a:solidFill>
              </a:rPr>
              <a:t>When browsing our journals, select the tick-box of a journal you’re interested in, and click the </a:t>
            </a:r>
            <a:r>
              <a:rPr lang="en-GB" sz="1200" b="1" dirty="0" smtClean="0">
                <a:solidFill>
                  <a:schemeClr val="bg1"/>
                </a:solidFill>
              </a:rPr>
              <a:t>Add to </a:t>
            </a:r>
            <a:r>
              <a:rPr lang="en-GB" sz="1200" b="1" dirty="0" err="1" smtClean="0">
                <a:solidFill>
                  <a:schemeClr val="bg1"/>
                </a:solidFill>
              </a:rPr>
              <a:t>Favorites</a:t>
            </a:r>
            <a:r>
              <a:rPr lang="en-GB" sz="1200" b="1" dirty="0">
                <a:solidFill>
                  <a:schemeClr val="bg1"/>
                </a:solidFill>
              </a:rPr>
              <a:t> </a:t>
            </a:r>
            <a:r>
              <a:rPr lang="en-GB" sz="1200" dirty="0" smtClean="0">
                <a:solidFill>
                  <a:schemeClr val="bg1"/>
                </a:solidFill>
              </a:rPr>
              <a:t>button.</a:t>
            </a:r>
          </a:p>
          <a:p>
            <a:endParaRPr lang="en-GB" sz="1200" dirty="0">
              <a:solidFill>
                <a:schemeClr val="bg1"/>
              </a:solidFill>
            </a:endParaRPr>
          </a:p>
          <a:p>
            <a:r>
              <a:rPr lang="en-GB" sz="1200" dirty="0" smtClean="0">
                <a:solidFill>
                  <a:schemeClr val="bg1"/>
                </a:solidFill>
              </a:rPr>
              <a:t>Saving a journal to your favourites can be useful when you want to use the </a:t>
            </a:r>
            <a:r>
              <a:rPr lang="en-GB" sz="1200" b="1" dirty="0" smtClean="0">
                <a:solidFill>
                  <a:schemeClr val="bg2"/>
                </a:solidFill>
              </a:rPr>
              <a:t>Advanced search</a:t>
            </a:r>
            <a:r>
              <a:rPr lang="en-GB" sz="1200" dirty="0" smtClean="0">
                <a:solidFill>
                  <a:schemeClr val="bg1"/>
                </a:solidFill>
              </a:rPr>
              <a:t>, because you can choose from the journals you have saved.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66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 smtClean="0"/>
              <a:t>Setting up journal alerts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9380" y="1137300"/>
            <a:ext cx="3177038" cy="3918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ounded Rectangular Callout 5"/>
          <p:cNvSpPr/>
          <p:nvPr/>
        </p:nvSpPr>
        <p:spPr>
          <a:xfrm>
            <a:off x="2694249" y="1576550"/>
            <a:ext cx="2738395" cy="920553"/>
          </a:xfrm>
          <a:prstGeom prst="wedgeRoundRectCallout">
            <a:avLst>
              <a:gd name="adj1" fmla="val 133377"/>
              <a:gd name="adj2" fmla="val 53615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100" dirty="0" smtClean="0">
                <a:solidFill>
                  <a:schemeClr val="bg1"/>
                </a:solidFill>
              </a:rPr>
              <a:t>From the </a:t>
            </a:r>
            <a:r>
              <a:rPr lang="en-GB" sz="1100" b="1" dirty="0" smtClean="0">
                <a:solidFill>
                  <a:schemeClr val="bg1"/>
                </a:solidFill>
              </a:rPr>
              <a:t>Browse </a:t>
            </a:r>
            <a:r>
              <a:rPr lang="en-GB" sz="1100" dirty="0" smtClean="0">
                <a:solidFill>
                  <a:schemeClr val="bg1"/>
                </a:solidFill>
              </a:rPr>
              <a:t>page, select the tick-box of the journal you want to receive email alerts for, then click the </a:t>
            </a:r>
            <a:r>
              <a:rPr lang="en-GB" sz="1100" b="1" dirty="0" smtClean="0">
                <a:solidFill>
                  <a:schemeClr val="bg1"/>
                </a:solidFill>
              </a:rPr>
              <a:t>Add alerts </a:t>
            </a:r>
            <a:r>
              <a:rPr lang="en-GB" sz="1100" dirty="0" smtClean="0">
                <a:solidFill>
                  <a:schemeClr val="bg1"/>
                </a:solidFill>
              </a:rPr>
              <a:t>button.</a:t>
            </a:r>
            <a:endParaRPr lang="en-GB" sz="110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596" y="3348046"/>
            <a:ext cx="3663950" cy="1434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ounded Rectangular Callout 12"/>
          <p:cNvSpPr/>
          <p:nvPr/>
        </p:nvSpPr>
        <p:spPr>
          <a:xfrm>
            <a:off x="276259" y="3613150"/>
            <a:ext cx="2511391" cy="1278580"/>
          </a:xfrm>
          <a:prstGeom prst="wedgeRoundRectCallout">
            <a:avLst>
              <a:gd name="adj1" fmla="val 135184"/>
              <a:gd name="adj2" fmla="val 27123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Confirm the alerts you want to receive, then click </a:t>
            </a:r>
            <a:r>
              <a:rPr lang="en-GB" sz="1100" b="1" dirty="0">
                <a:solidFill>
                  <a:schemeClr val="bg1"/>
                </a:solidFill>
              </a:rPr>
              <a:t>Add alerts</a:t>
            </a:r>
            <a:r>
              <a:rPr lang="en-GB" sz="1100" dirty="0">
                <a:solidFill>
                  <a:schemeClr val="bg1"/>
                </a:solidFill>
              </a:rPr>
              <a:t>. You can change the frequency of your alerts, and delete them, via </a:t>
            </a:r>
            <a:r>
              <a:rPr lang="en-GB" sz="1100" b="1" dirty="0">
                <a:solidFill>
                  <a:schemeClr val="bg1"/>
                </a:solidFill>
              </a:rPr>
              <a:t>My Account.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214411" y="1453502"/>
            <a:ext cx="2326991" cy="1166648"/>
          </a:xfrm>
          <a:prstGeom prst="wedgeRoundRectCallout">
            <a:avLst>
              <a:gd name="adj1" fmla="val 36693"/>
              <a:gd name="adj2" fmla="val 22173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100" dirty="0" smtClean="0">
                <a:solidFill>
                  <a:schemeClr val="bg1"/>
                </a:solidFill>
              </a:rPr>
              <a:t>The first type of alert in </a:t>
            </a:r>
            <a:r>
              <a:rPr lang="en-GB" sz="1100" i="1" dirty="0" smtClean="0">
                <a:solidFill>
                  <a:schemeClr val="bg1"/>
                </a:solidFill>
              </a:rPr>
              <a:t>SAGE Journals </a:t>
            </a:r>
            <a:r>
              <a:rPr lang="en-GB" sz="1100" dirty="0" smtClean="0">
                <a:solidFill>
                  <a:schemeClr val="bg1"/>
                </a:solidFill>
              </a:rPr>
              <a:t>is the journal alert: this alerts you by email when new content is published in a specific journal.</a:t>
            </a:r>
            <a:endParaRPr lang="en-GB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88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78483" y="1221600"/>
            <a:ext cx="3377539" cy="3767550"/>
            <a:chOff x="4417485" y="119216"/>
            <a:chExt cx="4638024" cy="490506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22472" y="119216"/>
              <a:ext cx="4633037" cy="49050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17485" y="2366420"/>
              <a:ext cx="188634" cy="18863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17485" y="4568190"/>
              <a:ext cx="179510" cy="190500"/>
            </a:xfrm>
            <a:prstGeom prst="rect">
              <a:avLst/>
            </a:prstGeom>
          </p:spPr>
        </p:pic>
      </p:grpSp>
      <p:sp>
        <p:nvSpPr>
          <p:cNvPr id="17" name="Rounded Rectangular Callout 16"/>
          <p:cNvSpPr/>
          <p:nvPr/>
        </p:nvSpPr>
        <p:spPr>
          <a:xfrm>
            <a:off x="4021394" y="2310581"/>
            <a:ext cx="3695793" cy="1037804"/>
          </a:xfrm>
          <a:prstGeom prst="wedgeRoundRectCallout">
            <a:avLst>
              <a:gd name="adj1" fmla="val -64717"/>
              <a:gd name="adj2" fmla="val -134333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 smtClean="0"/>
              <a:t>Setting up search alerts</a:t>
            </a:r>
            <a:endParaRPr lang="en-US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6695052" y="154432"/>
            <a:ext cx="2326991" cy="1277086"/>
          </a:xfrm>
          <a:prstGeom prst="wedgeRoundRectCallout">
            <a:avLst>
              <a:gd name="adj1" fmla="val 36693"/>
              <a:gd name="adj2" fmla="val 22173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100" dirty="0" smtClean="0">
                <a:solidFill>
                  <a:schemeClr val="bg1"/>
                </a:solidFill>
              </a:rPr>
              <a:t>The second type of alert in </a:t>
            </a:r>
            <a:r>
              <a:rPr lang="en-GB" sz="1100" i="1" dirty="0" smtClean="0">
                <a:solidFill>
                  <a:schemeClr val="bg1"/>
                </a:solidFill>
              </a:rPr>
              <a:t>SAGE Journals </a:t>
            </a:r>
            <a:r>
              <a:rPr lang="en-GB" sz="1100" dirty="0" smtClean="0">
                <a:solidFill>
                  <a:schemeClr val="bg1"/>
                </a:solidFill>
              </a:rPr>
              <a:t>is the saved search alert: this alerts you by email when new content is published matching your saved search criteria.</a:t>
            </a:r>
            <a:endParaRPr lang="en-GB" sz="11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1732" y="3664071"/>
            <a:ext cx="1499462" cy="1207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ounded Rectangular Callout 15"/>
          <p:cNvSpPr/>
          <p:nvPr/>
        </p:nvSpPr>
        <p:spPr>
          <a:xfrm>
            <a:off x="4021394" y="2310581"/>
            <a:ext cx="3695794" cy="1037804"/>
          </a:xfrm>
          <a:prstGeom prst="wedgeRoundRectCallout">
            <a:avLst>
              <a:gd name="adj1" fmla="val -32410"/>
              <a:gd name="adj2" fmla="val 102894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100" dirty="0" smtClean="0">
                <a:solidFill>
                  <a:schemeClr val="bg1"/>
                </a:solidFill>
              </a:rPr>
              <a:t>Run your search and add your search filters. When you click the red </a:t>
            </a:r>
            <a:r>
              <a:rPr lang="en-GB" sz="1100" b="1" dirty="0" smtClean="0">
                <a:solidFill>
                  <a:schemeClr val="bg1"/>
                </a:solidFill>
              </a:rPr>
              <a:t>Save Search </a:t>
            </a:r>
            <a:r>
              <a:rPr lang="en-GB" sz="1100" dirty="0" smtClean="0">
                <a:solidFill>
                  <a:schemeClr val="bg1"/>
                </a:solidFill>
              </a:rPr>
              <a:t>button, you will be given the option to choose how frequently you want to receive an alert.</a:t>
            </a:r>
            <a:endParaRPr lang="en-GB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60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04341" y="2959511"/>
            <a:ext cx="4974099" cy="1989640"/>
            <a:chOff x="204341" y="2959511"/>
            <a:chExt cx="4974099" cy="198964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4341" y="2959511"/>
              <a:ext cx="4974099" cy="19896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8" name="Group 17"/>
            <p:cNvGrpSpPr/>
            <p:nvPr/>
          </p:nvGrpSpPr>
          <p:grpSpPr>
            <a:xfrm>
              <a:off x="714375" y="2959511"/>
              <a:ext cx="3467647" cy="1887792"/>
              <a:chOff x="714375" y="2959511"/>
              <a:chExt cx="3467647" cy="1887792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07218" y="3192419"/>
                <a:ext cx="2974804" cy="1654884"/>
              </a:xfrm>
              <a:prstGeom prst="rect">
                <a:avLst/>
              </a:prstGeom>
            </p:spPr>
          </p:pic>
          <p:grpSp>
            <p:nvGrpSpPr>
              <p:cNvPr id="16" name="Group 15"/>
              <p:cNvGrpSpPr/>
              <p:nvPr/>
            </p:nvGrpSpPr>
            <p:grpSpPr>
              <a:xfrm>
                <a:off x="714375" y="2959511"/>
                <a:ext cx="2466975" cy="158136"/>
                <a:chOff x="714375" y="2959511"/>
                <a:chExt cx="2474273" cy="158136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128713" y="2959511"/>
                  <a:ext cx="2059935" cy="158136"/>
                </a:xfrm>
                <a:prstGeom prst="rect">
                  <a:avLst/>
                </a:prstGeom>
              </p:spPr>
            </p:pic>
            <p:sp>
              <p:nvSpPr>
                <p:cNvPr id="14" name="Rectangle 13"/>
                <p:cNvSpPr/>
                <p:nvPr/>
              </p:nvSpPr>
              <p:spPr>
                <a:xfrm>
                  <a:off x="714375" y="2959511"/>
                  <a:ext cx="414338" cy="15813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Managing your Account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3924301" y="1221600"/>
            <a:ext cx="4951412" cy="2471968"/>
            <a:chOff x="4047959" y="642937"/>
            <a:chExt cx="4605503" cy="217646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47959" y="642937"/>
              <a:ext cx="4605503" cy="21764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Rectangle 2"/>
            <p:cNvSpPr/>
            <p:nvPr/>
          </p:nvSpPr>
          <p:spPr>
            <a:xfrm>
              <a:off x="4047959" y="2636520"/>
              <a:ext cx="1184441" cy="18288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Rounded Rectangular Callout 9"/>
          <p:cNvSpPr/>
          <p:nvPr/>
        </p:nvSpPr>
        <p:spPr>
          <a:xfrm>
            <a:off x="5876959" y="3948176"/>
            <a:ext cx="2371691" cy="985774"/>
          </a:xfrm>
          <a:prstGeom prst="wedgeRoundRectCallout">
            <a:avLst>
              <a:gd name="adj1" fmla="val -85355"/>
              <a:gd name="adj2" fmla="val -180062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000" dirty="0" smtClean="0">
                <a:solidFill>
                  <a:schemeClr val="bg1"/>
                </a:solidFill>
              </a:rPr>
              <a:t>Use the menu options on the left to manage your alerts, your favourite journals and your saved searches.</a:t>
            </a:r>
            <a:endParaRPr lang="en-GB" sz="1000" dirty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94968" y="1327356"/>
            <a:ext cx="3352800" cy="1056390"/>
            <a:chOff x="294968" y="1327356"/>
            <a:chExt cx="3352800" cy="1056390"/>
          </a:xfrm>
        </p:grpSpPr>
        <p:sp>
          <p:nvSpPr>
            <p:cNvPr id="6" name="Rounded Rectangular Callout 5"/>
            <p:cNvSpPr/>
            <p:nvPr/>
          </p:nvSpPr>
          <p:spPr>
            <a:xfrm>
              <a:off x="294968" y="1524968"/>
              <a:ext cx="3352800" cy="858777"/>
            </a:xfrm>
            <a:prstGeom prst="wedgeRoundRectCallout">
              <a:avLst>
                <a:gd name="adj1" fmla="val 50562"/>
                <a:gd name="adj2" fmla="val 123571"/>
                <a:gd name="adj3" fmla="val 16667"/>
              </a:avLst>
            </a:prstGeom>
            <a:solidFill>
              <a:schemeClr val="tx2"/>
            </a:solidFill>
            <a:ln w="444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24000" tIns="324000" rIns="324000" bIns="324000" rtlCol="0" anchor="ctr" anchorCtr="0">
              <a:noAutofit/>
            </a:bodyPr>
            <a:lstStyle/>
            <a:p>
              <a:r>
                <a:rPr lang="en-GB" sz="1400" dirty="0" smtClean="0">
                  <a:solidFill>
                    <a:schemeClr val="bg1"/>
                  </a:solidFill>
                </a:rPr>
                <a:t>From any page, click the </a:t>
              </a:r>
              <a:r>
                <a:rPr lang="en-GB" sz="1400" b="1" dirty="0" smtClean="0">
                  <a:solidFill>
                    <a:schemeClr val="bg1"/>
                  </a:solidFill>
                </a:rPr>
                <a:t>Sign in </a:t>
              </a:r>
              <a:r>
                <a:rPr lang="en-GB" sz="1400" dirty="0" smtClean="0">
                  <a:solidFill>
                    <a:schemeClr val="bg1"/>
                  </a:solidFill>
                </a:rPr>
                <a:t>button under </a:t>
              </a:r>
              <a:r>
                <a:rPr lang="en-GB" sz="1400" b="1" dirty="0" smtClean="0">
                  <a:solidFill>
                    <a:schemeClr val="bg1"/>
                  </a:solidFill>
                </a:rPr>
                <a:t>Access Options</a:t>
              </a:r>
              <a:r>
                <a:rPr lang="en-GB" sz="1400" dirty="0" smtClean="0">
                  <a:solidFill>
                    <a:schemeClr val="bg1"/>
                  </a:solidFill>
                </a:rPr>
                <a:t>.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12" name="Rounded Rectangular Callout 11"/>
            <p:cNvSpPr/>
            <p:nvPr/>
          </p:nvSpPr>
          <p:spPr>
            <a:xfrm>
              <a:off x="294968" y="1327356"/>
              <a:ext cx="3352800" cy="1056390"/>
            </a:xfrm>
            <a:prstGeom prst="wedgeRoundRectCallout">
              <a:avLst>
                <a:gd name="adj1" fmla="val -12639"/>
                <a:gd name="adj2" fmla="val 185789"/>
                <a:gd name="adj3" fmla="val 16667"/>
              </a:avLst>
            </a:prstGeom>
            <a:solidFill>
              <a:schemeClr val="tx2"/>
            </a:solidFill>
            <a:ln w="444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24000" tIns="324000" rIns="324000" bIns="324000" rtlCol="0" anchor="ctr" anchorCtr="0">
              <a:noAutofit/>
            </a:bodyPr>
            <a:lstStyle/>
            <a:p>
              <a:r>
                <a:rPr lang="en-GB" sz="1200" dirty="0" smtClean="0">
                  <a:solidFill>
                    <a:schemeClr val="bg1"/>
                  </a:solidFill>
                </a:rPr>
                <a:t>From any page, click the </a:t>
              </a:r>
              <a:r>
                <a:rPr lang="en-GB" sz="1200" b="1" dirty="0" smtClean="0">
                  <a:solidFill>
                    <a:schemeClr val="bg1"/>
                  </a:solidFill>
                </a:rPr>
                <a:t>Sign in </a:t>
              </a:r>
              <a:r>
                <a:rPr lang="en-GB" sz="1200" dirty="0" smtClean="0">
                  <a:solidFill>
                    <a:schemeClr val="bg1"/>
                  </a:solidFill>
                </a:rPr>
                <a:t>button under </a:t>
              </a:r>
              <a:r>
                <a:rPr lang="en-GB" sz="1200" b="1" dirty="0" smtClean="0">
                  <a:solidFill>
                    <a:schemeClr val="bg1"/>
                  </a:solidFill>
                </a:rPr>
                <a:t>Access Options</a:t>
              </a:r>
              <a:r>
                <a:rPr lang="en-GB" sz="1200" dirty="0" smtClean="0">
                  <a:solidFill>
                    <a:schemeClr val="bg1"/>
                  </a:solidFill>
                </a:rPr>
                <a:t>. Once you are signed in, click </a:t>
              </a:r>
              <a:r>
                <a:rPr lang="en-GB" sz="1200" b="1" dirty="0" smtClean="0">
                  <a:solidFill>
                    <a:schemeClr val="bg1"/>
                  </a:solidFill>
                </a:rPr>
                <a:t>View My Account </a:t>
              </a:r>
              <a:r>
                <a:rPr lang="en-GB" sz="1200" dirty="0" smtClean="0">
                  <a:solidFill>
                    <a:schemeClr val="bg1"/>
                  </a:solidFill>
                </a:rPr>
                <a:t>in the pop-up window.</a:t>
              </a:r>
              <a:endParaRPr lang="en-GB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510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400" b="1" dirty="0" smtClean="0"/>
              <a:t>Applying your learning</a:t>
            </a:r>
            <a:endParaRPr lang="en-GB" sz="4400" b="1" dirty="0"/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685800" y="2323231"/>
            <a:ext cx="8401051" cy="2351313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b="1" dirty="0" smtClean="0"/>
              <a:t>Create a free account </a:t>
            </a:r>
            <a:r>
              <a:rPr lang="en-GB" sz="1800" dirty="0" smtClean="0"/>
              <a:t>on </a:t>
            </a:r>
            <a:r>
              <a:rPr lang="en-GB" sz="1800" i="1" dirty="0" smtClean="0"/>
              <a:t>SAGE Journals </a:t>
            </a:r>
            <a:r>
              <a:rPr lang="en-GB" sz="1800" dirty="0" smtClean="0"/>
              <a:t>from any page of the platform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GB" sz="10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b="1" dirty="0" smtClean="0"/>
              <a:t>Save a search </a:t>
            </a:r>
            <a:r>
              <a:rPr lang="en-GB" sz="1800" dirty="0"/>
              <a:t>b</a:t>
            </a:r>
            <a:r>
              <a:rPr lang="en-GB" sz="1800" dirty="0" smtClean="0"/>
              <a:t>ased upon a current assignment or project</a:t>
            </a:r>
            <a:endParaRPr lang="en-GB" sz="1800" b="1" dirty="0"/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GB" sz="1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b="1" dirty="0" smtClean="0"/>
              <a:t>Save one journal </a:t>
            </a:r>
            <a:r>
              <a:rPr lang="en-GB" sz="1800" dirty="0" smtClean="0"/>
              <a:t>to My </a:t>
            </a:r>
            <a:r>
              <a:rPr lang="en-GB" sz="1800" dirty="0" err="1" smtClean="0"/>
              <a:t>Favorite</a:t>
            </a:r>
            <a:r>
              <a:rPr lang="en-GB" sz="1800" dirty="0" smtClean="0"/>
              <a:t> Journals and add an alert for the journal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GB" sz="1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b="1" dirty="0" smtClean="0"/>
              <a:t>Change the alert frequency </a:t>
            </a:r>
            <a:r>
              <a:rPr lang="en-GB" sz="1800" dirty="0" smtClean="0"/>
              <a:t>via </a:t>
            </a:r>
            <a:r>
              <a:rPr lang="en-GB" sz="1800" b="1" dirty="0" smtClean="0"/>
              <a:t>My Account</a:t>
            </a:r>
            <a:endParaRPr lang="en-GB" sz="1800" b="1" dirty="0"/>
          </a:p>
        </p:txBody>
      </p:sp>
      <p:pic>
        <p:nvPicPr>
          <p:cNvPr id="6" name="Picture 5" descr="Icon_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183" y="123855"/>
            <a:ext cx="1279495" cy="127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5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546" y="737581"/>
            <a:ext cx="8572660" cy="1102519"/>
          </a:xfrm>
        </p:spPr>
        <p:txBody>
          <a:bodyPr/>
          <a:lstStyle/>
          <a:p>
            <a:r>
              <a:rPr lang="en-US" sz="4000" b="1" dirty="0" smtClean="0"/>
              <a:t>Using this presentation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7546" y="1685045"/>
            <a:ext cx="7772400" cy="3211419"/>
          </a:xfrm>
        </p:spPr>
        <p:txBody>
          <a:bodyPr>
            <a:normAutofit/>
          </a:bodyPr>
          <a:lstStyle/>
          <a:p>
            <a:r>
              <a:rPr lang="en-US" sz="2800" dirty="0"/>
              <a:t>N</a:t>
            </a:r>
            <a:r>
              <a:rPr lang="en-US" sz="2800" dirty="0" smtClean="0"/>
              <a:t>avigate to a specific section using the interactive links on the next slide, </a:t>
            </a:r>
            <a:r>
              <a:rPr lang="en-US" sz="2800" b="1" dirty="0" smtClean="0"/>
              <a:t>OR</a:t>
            </a:r>
          </a:p>
          <a:p>
            <a:r>
              <a:rPr lang="en-US" sz="2800" dirty="0" smtClean="0"/>
              <a:t>Follow along slide-by slide</a:t>
            </a:r>
          </a:p>
          <a:p>
            <a:endParaRPr lang="en-US" sz="2800" dirty="0"/>
          </a:p>
          <a:p>
            <a:r>
              <a:rPr lang="en-US" sz="2800" dirty="0" smtClean="0"/>
              <a:t>We recommend you view this PowerPoint in </a:t>
            </a:r>
            <a:r>
              <a:rPr lang="en-US" sz="2800" b="1" dirty="0" smtClean="0"/>
              <a:t>Presentation mode</a:t>
            </a:r>
            <a:r>
              <a:rPr lang="en-US" sz="2800" dirty="0" smtClean="0"/>
              <a:t> for the best experience.</a:t>
            </a:r>
            <a:endParaRPr lang="en-US" sz="2800" dirty="0"/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9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Want to learn more?</a:t>
            </a:r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457200" y="2299063"/>
            <a:ext cx="8229600" cy="2549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</a:pPr>
            <a:r>
              <a:rPr lang="en-GB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Explore more of our training resources </a:t>
            </a:r>
            <a:r>
              <a:rPr lang="en-GB" sz="2800" b="1" u="sng" dirty="0" smtClean="0">
                <a:hlinkClick r:id="rId2"/>
              </a:rPr>
              <a:t>here</a:t>
            </a:r>
            <a:r>
              <a:rPr lang="en-GB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0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7483" y="2026913"/>
            <a:ext cx="8240822" cy="1102519"/>
          </a:xfrm>
        </p:spPr>
        <p:txBody>
          <a:bodyPr/>
          <a:lstStyle/>
          <a:p>
            <a:r>
              <a:rPr lang="en-US" sz="4400" b="1" dirty="0" smtClean="0"/>
              <a:t>Thank you for watching!</a:t>
            </a:r>
            <a:endParaRPr lang="en-US" sz="4400" b="1" dirty="0"/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07546" y="147041"/>
            <a:ext cx="4015784" cy="461665"/>
            <a:chOff x="292620" y="157316"/>
            <a:chExt cx="4015784" cy="461665"/>
          </a:xfrm>
        </p:grpSpPr>
        <p:sp>
          <p:nvSpPr>
            <p:cNvPr id="9" name="Right Arrow 8"/>
            <p:cNvSpPr/>
            <p:nvPr/>
          </p:nvSpPr>
          <p:spPr>
            <a:xfrm rot="10800000">
              <a:off x="292620" y="259938"/>
              <a:ext cx="353014" cy="256420"/>
            </a:xfrm>
            <a:prstGeom prst="rightArrow">
              <a:avLst>
                <a:gd name="adj1" fmla="val 37702"/>
                <a:gd name="adj2" fmla="val 622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hlinkClick r:id="rId3" action="ppaction://hlinksldjump"/>
            </p:cNvPr>
            <p:cNvSpPr txBox="1"/>
            <p:nvPr/>
          </p:nvSpPr>
          <p:spPr>
            <a:xfrm>
              <a:off x="682171" y="157316"/>
              <a:ext cx="3626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solidFill>
                    <a:schemeClr val="bg1"/>
                  </a:solidFill>
                </a:rPr>
                <a:t>Back to </a:t>
              </a:r>
              <a:r>
                <a:rPr lang="en-GB" sz="2400" b="1" dirty="0" smtClean="0">
                  <a:solidFill>
                    <a:schemeClr val="bg1"/>
                  </a:solidFill>
                </a:rPr>
                <a:t>Contents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484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28888" y="108317"/>
            <a:ext cx="2673306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b="1" dirty="0" smtClean="0"/>
              <a:t>Contents</a:t>
            </a:r>
            <a:endParaRPr lang="en-US" sz="4000" b="1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85611" y="1417313"/>
            <a:ext cx="8393845" cy="321141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2300" b="1" dirty="0" smtClean="0">
                <a:solidFill>
                  <a:schemeClr val="accent6"/>
                </a:solidFill>
                <a:hlinkClick r:id="rId2" action="ppaction://hlinksldjump"/>
              </a:rPr>
              <a:t>Introduction to the product</a:t>
            </a:r>
            <a:endParaRPr lang="en-US" sz="2300" b="1" dirty="0" smtClean="0">
              <a:solidFill>
                <a:schemeClr val="accent6"/>
              </a:solidFill>
            </a:endParaRPr>
          </a:p>
          <a:p>
            <a:pPr marL="457200" indent="-457200" fontAlgn="auto">
              <a:spcAft>
                <a:spcPts val="0"/>
              </a:spcAft>
            </a:pPr>
            <a:r>
              <a:rPr lang="en-US" sz="2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What is it? What’s in it? Who is it for?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en-US" sz="2300" b="1" dirty="0" smtClean="0">
              <a:hlinkClick r:id="rId3" action="ppaction://hlinksldjump"/>
            </a:endParaRPr>
          </a:p>
          <a:p>
            <a:pPr marL="0" indent="0" fontAlgn="auto">
              <a:spcAft>
                <a:spcPts val="0"/>
              </a:spcAft>
              <a:buNone/>
            </a:pPr>
            <a:r>
              <a:rPr lang="en-US" sz="2300" b="1" dirty="0" smtClean="0">
                <a:hlinkClick r:id="rId3" action="ppaction://hlinksldjump"/>
              </a:rPr>
              <a:t>Getting started on the platform</a:t>
            </a:r>
            <a:endParaRPr lang="en-US" sz="2300" b="1" dirty="0" smtClean="0"/>
          </a:p>
          <a:p>
            <a:pPr marL="457200" indent="-457200" fontAlgn="auto">
              <a:spcAft>
                <a:spcPts val="0"/>
              </a:spcAft>
            </a:pPr>
            <a:r>
              <a:rPr lang="en-US" sz="2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homepage, browsing and searching, and the results page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en-US" sz="2300" b="1" dirty="0" smtClean="0">
              <a:hlinkClick r:id="rId4" action="ppaction://hlinksldjump"/>
            </a:endParaRPr>
          </a:p>
          <a:p>
            <a:pPr marL="0" indent="0" fontAlgn="auto">
              <a:spcAft>
                <a:spcPts val="0"/>
              </a:spcAft>
              <a:buNone/>
            </a:pPr>
            <a:r>
              <a:rPr lang="en-US" sz="2300" b="1" dirty="0" smtClean="0">
                <a:solidFill>
                  <a:schemeClr val="accent6"/>
                </a:solidFill>
                <a:hlinkClick r:id="rId5" action="ppaction://hlinksldjump"/>
              </a:rPr>
              <a:t>Exploring journal content</a:t>
            </a:r>
            <a:endParaRPr lang="en-US" sz="2300" b="1" dirty="0">
              <a:solidFill>
                <a:schemeClr val="accent6"/>
              </a:solidFill>
            </a:endParaRPr>
          </a:p>
          <a:p>
            <a:pPr marL="457200" indent="-457200" fontAlgn="auto">
              <a:spcAft>
                <a:spcPts val="0"/>
              </a:spcAft>
            </a:pPr>
            <a:r>
              <a:rPr lang="en-US" sz="2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Journal portals and article pages</a:t>
            </a:r>
            <a:endParaRPr lang="en-US" sz="2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None/>
            </a:pPr>
            <a:endParaRPr lang="en-US" sz="2300" b="1" dirty="0" smtClean="0"/>
          </a:p>
          <a:p>
            <a:pPr marL="0" indent="0" fontAlgn="auto">
              <a:spcAft>
                <a:spcPts val="0"/>
              </a:spcAft>
              <a:buNone/>
            </a:pPr>
            <a:r>
              <a:rPr lang="en-US" sz="2300" b="1" dirty="0" smtClean="0">
                <a:hlinkClick r:id="rId4" action="ppaction://hlinksldjump"/>
              </a:rPr>
              <a:t>Creating an Account</a:t>
            </a:r>
            <a:endParaRPr lang="en-US" sz="2300" b="1" dirty="0" smtClean="0"/>
          </a:p>
          <a:p>
            <a:pPr marL="457200" indent="-457200" fontAlgn="auto">
              <a:spcAft>
                <a:spcPts val="0"/>
              </a:spcAft>
            </a:pPr>
            <a:r>
              <a:rPr lang="en-US" sz="2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Saving searches, saving </a:t>
            </a:r>
            <a:r>
              <a:rPr lang="en-US" sz="23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favourite</a:t>
            </a:r>
            <a:r>
              <a:rPr lang="en-US" sz="2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journals and managing alerts</a:t>
            </a:r>
          </a:p>
          <a:p>
            <a:pPr marL="457200" indent="-457200" fontAlgn="auto">
              <a:spcAft>
                <a:spcPts val="0"/>
              </a:spcAft>
            </a:pPr>
            <a:endParaRPr lang="en-US" dirty="0" smtClean="0"/>
          </a:p>
          <a:p>
            <a:pPr fontAlgn="auto">
              <a:spcAft>
                <a:spcPts val="0"/>
              </a:spcAft>
            </a:pPr>
            <a:endParaRPr lang="en-US" dirty="0" smtClean="0"/>
          </a:p>
        </p:txBody>
      </p:sp>
      <p:pic>
        <p:nvPicPr>
          <p:cNvPr id="8" name="Picture 7" descr="rocke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4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546" y="1840100"/>
            <a:ext cx="8240822" cy="1102519"/>
          </a:xfrm>
        </p:spPr>
        <p:txBody>
          <a:bodyPr/>
          <a:lstStyle/>
          <a:p>
            <a:r>
              <a:rPr lang="en-US" b="1" dirty="0" smtClean="0"/>
              <a:t>Introduction to the product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02683"/>
            <a:ext cx="7772400" cy="1314450"/>
          </a:xfrm>
        </p:spPr>
        <p:txBody>
          <a:bodyPr/>
          <a:lstStyle/>
          <a:p>
            <a:r>
              <a:rPr lang="en-US" dirty="0" smtClean="0"/>
              <a:t>What is it? What’s in it? Who is it for?</a:t>
            </a:r>
            <a:endParaRPr lang="en-US" dirty="0"/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07546" y="147041"/>
            <a:ext cx="4015784" cy="461665"/>
            <a:chOff x="292620" y="157316"/>
            <a:chExt cx="4015784" cy="461665"/>
          </a:xfrm>
        </p:grpSpPr>
        <p:sp>
          <p:nvSpPr>
            <p:cNvPr id="9" name="Right Arrow 8"/>
            <p:cNvSpPr/>
            <p:nvPr/>
          </p:nvSpPr>
          <p:spPr>
            <a:xfrm rot="10800000">
              <a:off x="292620" y="259938"/>
              <a:ext cx="353014" cy="256420"/>
            </a:xfrm>
            <a:prstGeom prst="rightArrow">
              <a:avLst>
                <a:gd name="adj1" fmla="val 37702"/>
                <a:gd name="adj2" fmla="val 622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hlinkClick r:id="rId3" action="ppaction://hlinksldjump"/>
            </p:cNvPr>
            <p:cNvSpPr txBox="1"/>
            <p:nvPr/>
          </p:nvSpPr>
          <p:spPr>
            <a:xfrm>
              <a:off x="682171" y="157316"/>
              <a:ext cx="3626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solidFill>
                    <a:schemeClr val="bg1"/>
                  </a:solidFill>
                </a:rPr>
                <a:t>Back to </a:t>
              </a:r>
              <a:r>
                <a:rPr lang="en-GB" sz="2400" b="1" dirty="0" smtClean="0">
                  <a:solidFill>
                    <a:schemeClr val="bg1"/>
                  </a:solidFill>
                </a:rPr>
                <a:t>Contents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6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61336" y="383459"/>
            <a:ext cx="8472948" cy="4409768"/>
          </a:xfrm>
          <a:solidFill>
            <a:srgbClr val="50B2C3"/>
          </a:solidFill>
        </p:spPr>
        <p:txBody>
          <a:bodyPr>
            <a:noAutofit/>
          </a:bodyPr>
          <a:lstStyle/>
          <a:p>
            <a:pPr algn="ctr"/>
            <a:r>
              <a:rPr lang="en-US" sz="2300" b="1" i="1" dirty="0"/>
              <a:t>SAGE </a:t>
            </a:r>
            <a:r>
              <a:rPr lang="en-GB" sz="2300" b="1" i="1" dirty="0" smtClean="0"/>
              <a:t>Journals </a:t>
            </a:r>
            <a:r>
              <a:rPr lang="en-GB" sz="2300" dirty="0" smtClean="0"/>
              <a:t>is a platform that hosts all of SAGE’s journals, giving you access to timely, high-quality, peer-reviewed research articles in your discipline.</a:t>
            </a:r>
          </a:p>
          <a:p>
            <a:pPr algn="ctr"/>
            <a:endParaRPr lang="en-GB" sz="2300" dirty="0"/>
          </a:p>
          <a:p>
            <a:pPr algn="ctr"/>
            <a:r>
              <a:rPr lang="en-GB" sz="2300" dirty="0" smtClean="0"/>
              <a:t>SAGE publishes in many disciplines, from Communication, Education and Psychology through to Engineering, Medicine and Research Methods.               You can browse all our journal </a:t>
            </a:r>
            <a:r>
              <a:rPr lang="en-GB" sz="2300" dirty="0"/>
              <a:t>titles at </a:t>
            </a:r>
            <a:endParaRPr lang="en-GB" sz="2300" dirty="0" smtClean="0"/>
          </a:p>
          <a:p>
            <a:pPr algn="ctr"/>
            <a:r>
              <a:rPr lang="en-GB" sz="2000" b="1" u="sng" dirty="0" smtClean="0"/>
              <a:t>http</a:t>
            </a:r>
            <a:r>
              <a:rPr lang="en-GB" sz="2000" b="1" u="sng" dirty="0"/>
              <a:t>://</a:t>
            </a:r>
            <a:r>
              <a:rPr lang="en-GB" sz="2000" b="1" u="sng" dirty="0" smtClean="0"/>
              <a:t>journals.sagepub.com/action/showPublications</a:t>
            </a:r>
            <a:r>
              <a:rPr lang="en-GB" sz="2000" b="1" dirty="0" smtClean="0"/>
              <a:t> </a:t>
            </a:r>
            <a:endParaRPr lang="en-GB" sz="2000" b="1" dirty="0"/>
          </a:p>
        </p:txBody>
      </p:sp>
      <p:sp>
        <p:nvSpPr>
          <p:cNvPr id="3" name="Rectangle 2">
            <a:hlinkClick r:id="rId2"/>
          </p:cNvPr>
          <p:cNvSpPr/>
          <p:nvPr/>
        </p:nvSpPr>
        <p:spPr>
          <a:xfrm>
            <a:off x="1260987" y="3664974"/>
            <a:ext cx="6673645" cy="567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19" y="3228361"/>
            <a:ext cx="1799998" cy="179999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What’s in it?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21600"/>
            <a:ext cx="8229600" cy="2757617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content you can access through </a:t>
            </a:r>
            <a:r>
              <a:rPr lang="en-US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SAGE Journals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will depend on the subscription at your library</a:t>
            </a:r>
          </a:p>
          <a:p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It’s possible your library does not subscribe to all of our journals</a:t>
            </a:r>
          </a:p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If you do not have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access to a particular article, you will see the following icon next to the article: 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If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you aren’t sure which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journals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your institution subscribes to, please check with your library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staff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856" y="2636707"/>
            <a:ext cx="301542" cy="30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17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19" y="3228361"/>
            <a:ext cx="1799998" cy="179999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Who is it for?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61257" y="1221599"/>
            <a:ext cx="8229600" cy="361587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GB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Students </a:t>
            </a:r>
            <a:r>
              <a:rPr lang="en-GB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and researchers</a:t>
            </a:r>
            <a:endParaRPr lang="en-GB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50B2C3"/>
                </a:solidFill>
              </a:rPr>
              <a:t>Learn the key themes and debates on your topic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50B2C3"/>
                </a:solidFill>
              </a:rPr>
              <a:t>Keep track of the most recent developments in your subject area</a:t>
            </a:r>
            <a:endParaRPr lang="en-GB" sz="1600" dirty="0">
              <a:solidFill>
                <a:srgbClr val="50B2C3"/>
              </a:solidFill>
            </a:endParaRP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50B2C3"/>
                </a:solidFill>
              </a:rPr>
              <a:t>Conduct literature reviews for your research projects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50B2C3"/>
                </a:solidFill>
              </a:rPr>
              <a:t>Find authoritative references for your assignments and research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50B2C3"/>
                </a:solidFill>
              </a:rPr>
              <a:t>Understand what makes a good-quality journal article</a:t>
            </a:r>
            <a:endParaRPr lang="en-GB" sz="1600" dirty="0"/>
          </a:p>
          <a:p>
            <a:pPr>
              <a:spcBef>
                <a:spcPts val="0"/>
              </a:spcBef>
            </a:pPr>
            <a:endParaRPr lang="en-GB" sz="1600" dirty="0"/>
          </a:p>
          <a:p>
            <a:pPr>
              <a:spcBef>
                <a:spcPts val="0"/>
              </a:spcBef>
            </a:pPr>
            <a:r>
              <a:rPr lang="en-GB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Faculty</a:t>
            </a: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50B2C3"/>
                </a:solidFill>
              </a:rPr>
              <a:t>Help students understand their study topics with evidence-based       research</a:t>
            </a:r>
            <a:endParaRPr lang="en-GB" sz="1600" dirty="0">
              <a:solidFill>
                <a:srgbClr val="50B2C3"/>
              </a:solidFill>
            </a:endParaRP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50B2C3"/>
                </a:solidFill>
              </a:rPr>
              <a:t>Link to articles and relevant journals in your Learning                   Management System</a:t>
            </a:r>
            <a:endParaRPr lang="en-GB" sz="1600" dirty="0">
              <a:solidFill>
                <a:srgbClr val="50B2C3"/>
              </a:solidFill>
            </a:endParaRP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50B2C3"/>
                </a:solidFill>
              </a:rPr>
              <a:t>Stay up-to-date on the most recent developments in your field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50B2C3"/>
                </a:solidFill>
              </a:rPr>
              <a:t>Get </a:t>
            </a:r>
            <a:r>
              <a:rPr lang="en-GB" sz="1600" dirty="0">
                <a:solidFill>
                  <a:srgbClr val="50B2C3"/>
                </a:solidFill>
              </a:rPr>
              <a:t>an alternative view of impact with </a:t>
            </a:r>
            <a:r>
              <a:rPr lang="en-GB" sz="1600" dirty="0" err="1">
                <a:solidFill>
                  <a:srgbClr val="50B2C3"/>
                </a:solidFill>
              </a:rPr>
              <a:t>Altmetric</a:t>
            </a:r>
            <a:r>
              <a:rPr lang="en-GB" sz="1600" dirty="0">
                <a:solidFill>
                  <a:srgbClr val="50B2C3"/>
                </a:solidFill>
              </a:rPr>
              <a:t> </a:t>
            </a:r>
            <a:r>
              <a:rPr lang="en-GB" sz="1600" dirty="0" smtClean="0">
                <a:solidFill>
                  <a:srgbClr val="50B2C3"/>
                </a:solidFill>
              </a:rPr>
              <a:t>data</a:t>
            </a:r>
            <a:endParaRPr lang="en-GB" sz="1600" dirty="0">
              <a:solidFill>
                <a:srgbClr val="50B2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86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546" y="1938422"/>
            <a:ext cx="8240822" cy="1102519"/>
          </a:xfrm>
        </p:spPr>
        <p:txBody>
          <a:bodyPr/>
          <a:lstStyle/>
          <a:p>
            <a:r>
              <a:rPr lang="en-US" sz="4300" b="1" dirty="0" smtClean="0"/>
              <a:t>Getting started on the platform</a:t>
            </a:r>
            <a:endParaRPr lang="en-US" sz="43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7856" y="3040941"/>
            <a:ext cx="7196144" cy="1314450"/>
          </a:xfrm>
        </p:spPr>
        <p:txBody>
          <a:bodyPr/>
          <a:lstStyle/>
          <a:p>
            <a:r>
              <a:rPr lang="en-US" dirty="0" smtClean="0"/>
              <a:t>The homepage, browsing and searching, and the results page</a:t>
            </a:r>
            <a:endParaRPr lang="en-US" dirty="0"/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07546" y="147041"/>
            <a:ext cx="4015784" cy="461665"/>
            <a:chOff x="292620" y="157316"/>
            <a:chExt cx="4015784" cy="461665"/>
          </a:xfrm>
        </p:grpSpPr>
        <p:sp>
          <p:nvSpPr>
            <p:cNvPr id="11" name="Right Arrow 10"/>
            <p:cNvSpPr/>
            <p:nvPr/>
          </p:nvSpPr>
          <p:spPr>
            <a:xfrm rot="10800000">
              <a:off x="292620" y="259938"/>
              <a:ext cx="353014" cy="256420"/>
            </a:xfrm>
            <a:prstGeom prst="rightArrow">
              <a:avLst>
                <a:gd name="adj1" fmla="val 37702"/>
                <a:gd name="adj2" fmla="val 622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" name="TextBox 11">
              <a:hlinkClick r:id="rId3" action="ppaction://hlinksldjump"/>
            </p:cNvPr>
            <p:cNvSpPr txBox="1"/>
            <p:nvPr/>
          </p:nvSpPr>
          <p:spPr>
            <a:xfrm>
              <a:off x="682171" y="157316"/>
              <a:ext cx="3626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solidFill>
                    <a:schemeClr val="bg1"/>
                  </a:solidFill>
                </a:rPr>
                <a:t>Back to </a:t>
              </a:r>
              <a:r>
                <a:rPr lang="en-GB" sz="2400" b="1" dirty="0" smtClean="0">
                  <a:solidFill>
                    <a:schemeClr val="bg1"/>
                  </a:solidFill>
                </a:rPr>
                <a:t>Contents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51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w Master Slides widescreen">
  <a:themeElements>
    <a:clrScheme name="Training Services">
      <a:dk1>
        <a:srgbClr val="000000"/>
      </a:dk1>
      <a:lt1>
        <a:sysClr val="window" lastClr="FFFFFF"/>
      </a:lt1>
      <a:dk2>
        <a:srgbClr val="50B2C3"/>
      </a:dk2>
      <a:lt2>
        <a:srgbClr val="FFFFFF"/>
      </a:lt2>
      <a:accent1>
        <a:srgbClr val="3B89B8"/>
      </a:accent1>
      <a:accent2>
        <a:srgbClr val="003399"/>
      </a:accent2>
      <a:accent3>
        <a:srgbClr val="6C2480"/>
      </a:accent3>
      <a:accent4>
        <a:srgbClr val="EE648B"/>
      </a:accent4>
      <a:accent5>
        <a:srgbClr val="FFEB9C"/>
      </a:accent5>
      <a:accent6>
        <a:srgbClr val="53BCFF"/>
      </a:accent6>
      <a:hlink>
        <a:srgbClr val="50B2C3"/>
      </a:hlink>
      <a:folHlink>
        <a:srgbClr val="50B2C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Mod val="60000"/>
            <a:lumOff val="4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 Master Slides widescreen.potx</Template>
  <TotalTime>12383</TotalTime>
  <Words>1444</Words>
  <Application>Microsoft Office PowerPoint</Application>
  <PresentationFormat>On-screen Show (16:9)</PresentationFormat>
  <Paragraphs>151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ＭＳ Ｐゴシック</vt:lpstr>
      <vt:lpstr>Arial</vt:lpstr>
      <vt:lpstr>Calibri</vt:lpstr>
      <vt:lpstr>Wingdings</vt:lpstr>
      <vt:lpstr>New Master Slides widescreen</vt:lpstr>
      <vt:lpstr>PowerPoint Presentation</vt:lpstr>
      <vt:lpstr>PowerPoint Presentation</vt:lpstr>
      <vt:lpstr>Using this presentation</vt:lpstr>
      <vt:lpstr>PowerPoint Presentation</vt:lpstr>
      <vt:lpstr>Introduction to the product</vt:lpstr>
      <vt:lpstr>PowerPoint Presentation</vt:lpstr>
      <vt:lpstr>What’s in it?</vt:lpstr>
      <vt:lpstr>Who is it for?</vt:lpstr>
      <vt:lpstr>Getting started on the platform</vt:lpstr>
      <vt:lpstr>The SAGE Journals homepage https://journals.sagepub.com </vt:lpstr>
      <vt:lpstr>Using Browse options</vt:lpstr>
      <vt:lpstr>Using Browse options</vt:lpstr>
      <vt:lpstr>Using the Quick search</vt:lpstr>
      <vt:lpstr>Using the Advanced search</vt:lpstr>
      <vt:lpstr>Viewing your results</vt:lpstr>
      <vt:lpstr>Applying your learning</vt:lpstr>
      <vt:lpstr>Exploring journal content</vt:lpstr>
      <vt:lpstr>The journal portal</vt:lpstr>
      <vt:lpstr>PowerPoint Presentation</vt:lpstr>
      <vt:lpstr>The article page</vt:lpstr>
      <vt:lpstr>Applying your learning</vt:lpstr>
      <vt:lpstr>Creating an Account</vt:lpstr>
      <vt:lpstr>Creating an Account</vt:lpstr>
      <vt:lpstr>Saving searches</vt:lpstr>
      <vt:lpstr>Saving favourite journals</vt:lpstr>
      <vt:lpstr>Setting up journal alerts</vt:lpstr>
      <vt:lpstr>Setting up search alerts</vt:lpstr>
      <vt:lpstr>Managing your Account</vt:lpstr>
      <vt:lpstr>Applying your learning</vt:lpstr>
      <vt:lpstr>Want to learn more?</vt:lpstr>
      <vt:lpstr>Thank you for watching!</vt:lpstr>
    </vt:vector>
  </TitlesOfParts>
  <Company>Sage Publications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we know</dc:title>
  <dc:creator>Martha Sedgwick</dc:creator>
  <cp:lastModifiedBy>Rebecca Evans</cp:lastModifiedBy>
  <cp:revision>710</cp:revision>
  <dcterms:created xsi:type="dcterms:W3CDTF">2012-11-12T22:03:53Z</dcterms:created>
  <dcterms:modified xsi:type="dcterms:W3CDTF">2020-08-18T12:29:12Z</dcterms:modified>
</cp:coreProperties>
</file>