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31"/>
  </p:notesMasterIdLst>
  <p:handoutMasterIdLst>
    <p:handoutMasterId r:id="rId32"/>
  </p:handoutMasterIdLst>
  <p:sldIdLst>
    <p:sldId id="449" r:id="rId2"/>
    <p:sldId id="539" r:id="rId3"/>
    <p:sldId id="542" r:id="rId4"/>
    <p:sldId id="543" r:id="rId5"/>
    <p:sldId id="544" r:id="rId6"/>
    <p:sldId id="568" r:id="rId7"/>
    <p:sldId id="569" r:id="rId8"/>
    <p:sldId id="570" r:id="rId9"/>
    <p:sldId id="571" r:id="rId10"/>
    <p:sldId id="606" r:id="rId11"/>
    <p:sldId id="592" r:id="rId12"/>
    <p:sldId id="593" r:id="rId13"/>
    <p:sldId id="594" r:id="rId14"/>
    <p:sldId id="595" r:id="rId15"/>
    <p:sldId id="596" r:id="rId16"/>
    <p:sldId id="597" r:id="rId17"/>
    <p:sldId id="579" r:id="rId18"/>
    <p:sldId id="580" r:id="rId19"/>
    <p:sldId id="598" r:id="rId20"/>
    <p:sldId id="599" r:id="rId21"/>
    <p:sldId id="584" r:id="rId22"/>
    <p:sldId id="600" r:id="rId23"/>
    <p:sldId id="601" r:id="rId24"/>
    <p:sldId id="602" r:id="rId25"/>
    <p:sldId id="603" r:id="rId26"/>
    <p:sldId id="604" r:id="rId27"/>
    <p:sldId id="605" r:id="rId28"/>
    <p:sldId id="567" r:id="rId29"/>
    <p:sldId id="510" r:id="rId30"/>
  </p:sldIdLst>
  <p:sldSz cx="9144000" cy="5143500" type="screen16x9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e Turner" initials="CT" lastIdx="5" clrIdx="0">
    <p:extLst>
      <p:ext uri="{19B8F6BF-5375-455C-9EA6-DF929625EA0E}">
        <p15:presenceInfo xmlns:p15="http://schemas.microsoft.com/office/powerpoint/2012/main" userId="S-1-5-21-602089608-2055347256-1435325219-64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2C3"/>
    <a:srgbClr val="44FFFF"/>
    <a:srgbClr val="000000"/>
    <a:srgbClr val="65B65A"/>
    <a:srgbClr val="5A2359"/>
    <a:srgbClr val="F0536A"/>
    <a:srgbClr val="F2F2F2"/>
    <a:srgbClr val="E10598"/>
    <a:srgbClr val="708DEA"/>
    <a:srgbClr val="002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9631" autoAdjust="0"/>
  </p:normalViewPr>
  <p:slideViewPr>
    <p:cSldViewPr snapToGrid="0" snapToObjects="1">
      <p:cViewPr varScale="1">
        <p:scale>
          <a:sx n="81" d="100"/>
          <a:sy n="81" d="100"/>
        </p:scale>
        <p:origin x="72" y="12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00" d="100"/>
        <a:sy n="100" d="100"/>
      </p:scale>
      <p:origin x="0" y="0"/>
    </p:cViewPr>
  </p:notesTextViewPr>
  <p:gridSpacing cx="72237" cy="7223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1D2B90C-776D-469A-A8A2-18DE75BD3603}" type="datetimeFigureOut">
              <a:rPr lang="en-GB"/>
              <a:pPr>
                <a:defRPr/>
              </a:pPr>
              <a:t>28/01/2020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645871-7ABB-47CC-AF40-5207FD0B05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5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6308773-B399-475F-B46D-C9B103CD1E7E}" type="datetimeFigureOut">
              <a:rPr lang="en-GB"/>
              <a:pPr>
                <a:defRPr/>
              </a:pPr>
              <a:t>28/01/2020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3" y="4415530"/>
            <a:ext cx="5608975" cy="418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4915706-070A-4707-AA18-DDF182020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3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0363" y="787401"/>
            <a:ext cx="8518596" cy="3521038"/>
          </a:xfrm>
        </p:spPr>
        <p:txBody>
          <a:bodyPr>
            <a:normAutofit/>
          </a:bodyPr>
          <a:lstStyle>
            <a:lvl1pPr marL="0" indent="0" algn="r">
              <a:buNone/>
              <a:defRPr sz="5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3" descr="M:\TEMPLATES\SLIDE SHOWS\POWERPOINT TEMPLATE\2017\SAGE Publishing Logo_white_300p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41" y="4405879"/>
            <a:ext cx="1501422" cy="5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4" name="Picture 20" descr="M:\TEMPLATES\SLIDE SHOWS\New Powerpoint Master Slides\Logos\Logos 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0" y="391320"/>
            <a:ext cx="3870555" cy="5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M:\TEMPLATES\SLIDE SHOWS\New Powerpoint Master Slides\Logos\Logos RGB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5" y="413915"/>
            <a:ext cx="6465971" cy="5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10820" y="397593"/>
            <a:ext cx="5674209" cy="982111"/>
            <a:chOff x="410820" y="397593"/>
            <a:chExt cx="5674209" cy="982111"/>
          </a:xfrm>
        </p:grpSpPr>
        <p:pic>
          <p:nvPicPr>
            <p:cNvPr id="3" name="Picture 2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49"/>
            <a:stretch/>
          </p:blipFill>
          <p:spPr>
            <a:xfrm>
              <a:off x="410820" y="397593"/>
              <a:ext cx="4586257" cy="575621"/>
            </a:xfrm>
            <a:prstGeom prst="rect">
              <a:avLst/>
            </a:prstGeom>
          </p:spPr>
        </p:pic>
        <p:pic>
          <p:nvPicPr>
            <p:cNvPr id="5" name="Picture 4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50"/>
            <a:stretch/>
          </p:blipFill>
          <p:spPr>
            <a:xfrm>
              <a:off x="2201801" y="804083"/>
              <a:ext cx="3883228" cy="5756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8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3" name="Picture 27" descr="M:\TEMPLATES\SLIDE SHOWS\New Powerpoint Master Slides\Logos\Logos RGB8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6" y="387272"/>
            <a:ext cx="3276000" cy="5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7" name="Picture 31" descr="M:\TEMPLATES\SLIDE SHOWS\New Powerpoint Master Slides\Logos\Logos RGB1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7" y="370407"/>
            <a:ext cx="4840313" cy="6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M:\TEMPLATES\SLIDE SHOWS\New Powerpoint Master Slides\Logos\Logos RGB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407435"/>
            <a:ext cx="4232274" cy="5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ubtitle-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3950"/>
            <a:ext cx="7772400" cy="1102519"/>
          </a:xfrm>
        </p:spPr>
        <p:txBody>
          <a:bodyPr>
            <a:noAutofit/>
          </a:bodyPr>
          <a:lstStyle>
            <a:lvl1pPr algn="l">
              <a:defRPr sz="60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00282"/>
            <a:ext cx="7772400" cy="51909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685800" y="2952750"/>
            <a:ext cx="7772400" cy="58102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73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38431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44279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8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624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91225" y="1437624"/>
            <a:ext cx="2695574" cy="1400826"/>
          </a:xfrm>
          <a:prstGeom prst="wedgeRoundRectCallout">
            <a:avLst>
              <a:gd name="adj1" fmla="val 8962"/>
              <a:gd name="adj2" fmla="val 8524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9566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435701"/>
            <a:ext cx="2695574" cy="1400826"/>
          </a:xfrm>
          <a:prstGeom prst="wedgeRoundRectCallout">
            <a:avLst>
              <a:gd name="adj1" fmla="val -7999"/>
              <a:gd name="adj2" fmla="val 7776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881548" y="676275"/>
            <a:ext cx="7380907" cy="3257550"/>
          </a:xfrm>
          <a:prstGeom prst="roundRect">
            <a:avLst>
              <a:gd name="adj" fmla="val 973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wrap="square" lIns="365760" tIns="274320" rIns="365760" bIns="274320"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0"/>
          </p:nvPr>
        </p:nvSpPr>
        <p:spPr>
          <a:xfrm>
            <a:off x="468313" y="1437085"/>
            <a:ext cx="8218487" cy="286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icon to add chart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99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8" r:id="rId2"/>
    <p:sldLayoutId id="2147483657" r:id="rId3"/>
    <p:sldLayoutId id="2147483680" r:id="rId4"/>
    <p:sldLayoutId id="2147483658" r:id="rId5"/>
    <p:sldLayoutId id="2147483673" r:id="rId6"/>
    <p:sldLayoutId id="2147483674" r:id="rId7"/>
    <p:sldLayoutId id="2147483670" r:id="rId8"/>
    <p:sldLayoutId id="2147483675" r:id="rId9"/>
    <p:sldLayoutId id="2147483671" r:id="rId10"/>
    <p:sldLayoutId id="2147483682" r:id="rId11"/>
    <p:sldLayoutId id="2147483684" r:id="rId12"/>
    <p:sldLayoutId id="2147483681" r:id="rId13"/>
    <p:sldLayoutId id="2147483685" r:id="rId14"/>
    <p:sldLayoutId id="2147483687" r:id="rId15"/>
    <p:sldLayoutId id="2147483683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journals.sagepub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journals.sagepub.com/action/showPublications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0131" y="787400"/>
            <a:ext cx="6378827" cy="4005263"/>
          </a:xfrm>
        </p:spPr>
        <p:txBody>
          <a:bodyPr>
            <a:normAutofit/>
          </a:bodyPr>
          <a:lstStyle/>
          <a:p>
            <a:pPr>
              <a:lnSpc>
                <a:spcPts val="6400"/>
              </a:lnSpc>
            </a:pPr>
            <a:r>
              <a:rPr lang="en-GB" sz="6000" dirty="0" smtClean="0"/>
              <a:t>let your training</a:t>
            </a:r>
            <a:br>
              <a:rPr lang="en-GB" sz="6000" dirty="0" smtClean="0"/>
            </a:br>
            <a:r>
              <a:rPr lang="en-GB" sz="6000" dirty="0" smtClean="0"/>
              <a:t>journey begin</a:t>
            </a:r>
          </a:p>
        </p:txBody>
      </p:sp>
      <p:pic>
        <p:nvPicPr>
          <p:cNvPr id="3" name="Picture 2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861">
            <a:off x="-710889" y="1167526"/>
            <a:ext cx="3874497" cy="53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Getting started on the platform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 smtClean="0"/>
              <a:t>The homepage, browsing and searching, and the results page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1" name="Right Arrow 10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8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32809"/>
            <a:ext cx="7231132" cy="285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3"/>
            <a:ext cx="8229600" cy="1405457"/>
          </a:xfrm>
        </p:spPr>
        <p:txBody>
          <a:bodyPr>
            <a:noAutofit/>
          </a:bodyPr>
          <a:lstStyle/>
          <a:p>
            <a:pPr algn="ctr"/>
            <a:r>
              <a:rPr lang="de-CH" sz="3400" dirty="0" smtClean="0"/>
              <a:t>The </a:t>
            </a:r>
            <a:r>
              <a:rPr lang="de-CH" sz="3400" i="1" dirty="0" smtClean="0"/>
              <a:t>SAGE Journals </a:t>
            </a:r>
            <a:r>
              <a:rPr lang="de-CH" sz="3400" dirty="0" smtClean="0"/>
              <a:t>homepage</a:t>
            </a:r>
            <a:br>
              <a:rPr lang="de-CH" sz="3400" dirty="0" smtClean="0"/>
            </a:br>
            <a:r>
              <a:rPr lang="de-CH" sz="3400" b="1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https://journals.</a:t>
            </a:r>
            <a:r>
              <a:rPr lang="en-GB" sz="3200" b="1" dirty="0" smtClean="0">
                <a:solidFill>
                  <a:schemeClr val="accent4">
                    <a:lumMod val="75000"/>
                  </a:schemeClr>
                </a:solidFill>
                <a:hlinkClick r:id="rId3"/>
              </a:rPr>
              <a:t>sagepub.com</a:t>
            </a:r>
            <a:r>
              <a:rPr lang="en-GB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125148" y="3371380"/>
            <a:ext cx="2863380" cy="1479111"/>
          </a:xfrm>
          <a:prstGeom prst="wedgeRoundRectCallout">
            <a:avLst>
              <a:gd name="adj1" fmla="val 16075"/>
              <a:gd name="adj2" fmla="val 228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SAGE articles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will 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also be available through your library catalogue, and search engines like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Google.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1388807" y="808893"/>
            <a:ext cx="6299525" cy="695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3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34" y="1662379"/>
            <a:ext cx="7231132" cy="285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3800" dirty="0" smtClean="0"/>
              <a:t>Using Browse</a:t>
            </a:r>
            <a:r>
              <a:rPr lang="de-CH" sz="3800" b="1" dirty="0" smtClean="0"/>
              <a:t> </a:t>
            </a:r>
            <a:r>
              <a:rPr lang="de-CH" sz="3800" dirty="0" smtClean="0"/>
              <a:t>options</a:t>
            </a:r>
            <a:endParaRPr lang="en-US" sz="3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296761" y="4244086"/>
            <a:ext cx="2623380" cy="755302"/>
          </a:xfrm>
          <a:prstGeom prst="wedgeRoundRectCallout">
            <a:avLst>
              <a:gd name="adj1" fmla="val -30506"/>
              <a:gd name="adj2" fmla="val -8795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…or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see all our journals in an alphabetical list.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3331" y="3740046"/>
            <a:ext cx="1726205" cy="1288650"/>
          </a:xfrm>
          <a:prstGeom prst="wedgeRoundRectCallout">
            <a:avLst>
              <a:gd name="adj1" fmla="val 66755"/>
              <a:gd name="adj2" fmla="val -27039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can browse our journals by discipline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GB" sz="12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8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3800" dirty="0" smtClean="0"/>
              <a:t>Using Browse</a:t>
            </a:r>
            <a:r>
              <a:rPr lang="de-CH" sz="3800" b="1" dirty="0" smtClean="0"/>
              <a:t/>
            </a:r>
            <a:br>
              <a:rPr lang="de-CH" sz="3800" b="1" dirty="0" smtClean="0"/>
            </a:br>
            <a:r>
              <a:rPr lang="de-CH" sz="3800" dirty="0" smtClean="0"/>
              <a:t>options</a:t>
            </a:r>
            <a:endParaRPr lang="en-US" sz="3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367" y="155917"/>
            <a:ext cx="5057489" cy="472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261258" y="1947218"/>
            <a:ext cx="3396342" cy="1303982"/>
          </a:xfrm>
          <a:prstGeom prst="wedgeRoundRectCallout">
            <a:avLst>
              <a:gd name="adj1" fmla="val 62232"/>
              <a:gd name="adj2" fmla="val -15132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 the 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drop-down menus to see what journals we publish in your subject area.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843314" y="3740333"/>
            <a:ext cx="2328061" cy="1136468"/>
          </a:xfrm>
          <a:prstGeom prst="wedgeRoundRectCallout">
            <a:avLst>
              <a:gd name="adj1" fmla="val 65615"/>
              <a:gd name="adj2" fmla="val -26458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Click on a journal title to go to its homepage and start exploring the publication.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4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14" y="1843461"/>
            <a:ext cx="6919571" cy="299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800" dirty="0" smtClean="0"/>
              <a:t>Using the Quick search</a:t>
            </a:r>
            <a:endParaRPr lang="en-US" sz="3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026538" y="220133"/>
            <a:ext cx="3015780" cy="2199217"/>
          </a:xfrm>
          <a:prstGeom prst="wedgeRoundRectCallout">
            <a:avLst>
              <a:gd name="adj1" fmla="val -82248"/>
              <a:gd name="adj2" fmla="val 60775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 the quick search to look for key words and phrases; you can use Boolean Operators 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OR 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NOT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</a:p>
          <a:p>
            <a:pPr defTabSz="914400">
              <a:spcBef>
                <a:spcPct val="20000"/>
              </a:spcBef>
            </a:pPr>
            <a:endParaRPr lang="en-GB" sz="1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spcBef>
                <a:spcPct val="20000"/>
              </a:spcBef>
            </a:pP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Hit search or click on one of the auto-suggestions.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0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75" y="1339005"/>
            <a:ext cx="4493235" cy="3479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300" dirty="0"/>
              <a:t>Using the Advanced search</a:t>
            </a:r>
            <a:endParaRPr lang="en-US" sz="33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370237" y="3793666"/>
            <a:ext cx="3266058" cy="617677"/>
          </a:xfrm>
          <a:prstGeom prst="wedgeRoundRectCallout">
            <a:avLst>
              <a:gd name="adj1" fmla="val -56453"/>
              <a:gd name="adj2" fmla="val -19936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Choose to search within particular journals only, and to search only across journals saved to </a:t>
            </a:r>
            <a:r>
              <a:rPr lang="en-GB" sz="105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My </a:t>
            </a:r>
            <a:r>
              <a:rPr lang="en-GB" sz="1050" b="1" dirty="0" err="1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Favorite</a:t>
            </a:r>
            <a:r>
              <a:rPr lang="en-GB" sz="105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Journals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39700" y="1809750"/>
            <a:ext cx="2214562" cy="548217"/>
          </a:xfrm>
          <a:prstGeom prst="wedgeRoundRectCallout">
            <a:avLst>
              <a:gd name="adj1" fmla="val 63116"/>
              <a:gd name="adj2" fmla="val 1702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Enter your search criteria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39700" y="3078622"/>
            <a:ext cx="2214562" cy="548217"/>
          </a:xfrm>
          <a:prstGeom prst="wedgeRoundRectCallout">
            <a:avLst>
              <a:gd name="adj1" fmla="val 56548"/>
              <a:gd name="adj2" fmla="val -1888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Customise your publication date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39700" y="3854732"/>
            <a:ext cx="2214562" cy="548217"/>
          </a:xfrm>
          <a:prstGeom prst="wedgeRoundRectCallout">
            <a:avLst>
              <a:gd name="adj1" fmla="val 56548"/>
              <a:gd name="adj2" fmla="val -1888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Choose which content you want to see in your results</a:t>
            </a:r>
            <a:endParaRPr lang="en-GB" sz="10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907310" y="2804514"/>
            <a:ext cx="1974325" cy="548217"/>
          </a:xfrm>
          <a:prstGeom prst="wedgeRoundRectCallout">
            <a:avLst>
              <a:gd name="adj1" fmla="val -128991"/>
              <a:gd name="adj2" fmla="val -12570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Add new rows of     search criteria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390167" y="464112"/>
            <a:ext cx="2491468" cy="652308"/>
          </a:xfrm>
          <a:prstGeom prst="wedgeRoundRectCallout">
            <a:avLst>
              <a:gd name="adj1" fmla="val -145268"/>
              <a:gd name="adj2" fmla="val 92001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Click the search bar from any page to run a quick or advanced search.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42419" y="1172439"/>
            <a:ext cx="3521881" cy="3751866"/>
            <a:chOff x="4417485" y="119216"/>
            <a:chExt cx="4638024" cy="49050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2472" y="119216"/>
              <a:ext cx="4633037" cy="4905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7485" y="2366420"/>
              <a:ext cx="188634" cy="18863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7485" y="4568190"/>
              <a:ext cx="179510" cy="190500"/>
            </a:xfrm>
            <a:prstGeom prst="rect">
              <a:avLst/>
            </a:prstGeom>
          </p:spPr>
        </p:pic>
      </p:grpSp>
      <p:sp>
        <p:nvSpPr>
          <p:cNvPr id="19" name="Rounded Rectangular Callout 18"/>
          <p:cNvSpPr/>
          <p:nvPr/>
        </p:nvSpPr>
        <p:spPr>
          <a:xfrm>
            <a:off x="117172" y="1453536"/>
            <a:ext cx="2512402" cy="1420404"/>
          </a:xfrm>
          <a:prstGeom prst="wedgeRoundRectCallout">
            <a:avLst>
              <a:gd name="adj1" fmla="val 68389"/>
              <a:gd name="adj2" fmla="val 3856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endParaRPr lang="en-GB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729" y="315189"/>
            <a:ext cx="4556869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Viewing your results</a:t>
            </a:r>
            <a:endParaRPr lang="en-US" sz="375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6599134" y="3094342"/>
            <a:ext cx="2386116" cy="1829963"/>
          </a:xfrm>
          <a:prstGeom prst="wedgeRoundRectCallout">
            <a:avLst>
              <a:gd name="adj1" fmla="val -58262"/>
              <a:gd name="adj2" fmla="val -79779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050" dirty="0" smtClean="0">
                <a:solidFill>
                  <a:schemeClr val="bg1"/>
                </a:solidFill>
              </a:rPr>
              <a:t>The </a:t>
            </a:r>
            <a:r>
              <a:rPr lang="en-GB" sz="1050" b="1" dirty="0" smtClean="0">
                <a:solidFill>
                  <a:schemeClr val="bg1"/>
                </a:solidFill>
              </a:rPr>
              <a:t>Publication Date </a:t>
            </a:r>
            <a:r>
              <a:rPr lang="en-GB" sz="1050" dirty="0" smtClean="0">
                <a:solidFill>
                  <a:schemeClr val="bg1"/>
                </a:solidFill>
              </a:rPr>
              <a:t>slider ensures you are seeing the most recently-published results.</a:t>
            </a:r>
          </a:p>
          <a:p>
            <a:endParaRPr lang="en-GB" sz="1050" dirty="0">
              <a:solidFill>
                <a:schemeClr val="bg1"/>
              </a:solidFill>
            </a:endParaRPr>
          </a:p>
          <a:p>
            <a:r>
              <a:rPr lang="en-GB" sz="1050" b="1" dirty="0" smtClean="0">
                <a:solidFill>
                  <a:schemeClr val="bg1"/>
                </a:solidFill>
              </a:rPr>
              <a:t>TIP: </a:t>
            </a:r>
            <a:r>
              <a:rPr lang="en-GB" sz="1050" dirty="0" smtClean="0">
                <a:solidFill>
                  <a:schemeClr val="bg1"/>
                </a:solidFill>
              </a:rPr>
              <a:t>The darker the box, the more content available from that year; the lighter the box, the less content available from that year.</a:t>
            </a:r>
            <a:endParaRPr lang="en-GB" sz="1050" b="1" dirty="0">
              <a:solidFill>
                <a:schemeClr val="bg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518756" y="200684"/>
            <a:ext cx="2512402" cy="1420404"/>
          </a:xfrm>
          <a:prstGeom prst="wedgeRoundRectCallout">
            <a:avLst>
              <a:gd name="adj1" fmla="val -54816"/>
              <a:gd name="adj2" fmla="val 7153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filters on 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right-hand </a:t>
            </a: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side of the search results page to refine your search.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17172" y="1453536"/>
            <a:ext cx="2512402" cy="1420404"/>
          </a:xfrm>
          <a:prstGeom prst="wedgeRoundRectCallout">
            <a:avLst>
              <a:gd name="adj1" fmla="val 68891"/>
              <a:gd name="adj2" fmla="val -1115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Click the article title to view the article, or download the PDF straight away by clicking on the PDF icon. 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7448" y="3452171"/>
            <a:ext cx="2530095" cy="369332"/>
            <a:chOff x="158434" y="3578299"/>
            <a:chExt cx="2530095" cy="3693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434" y="3597199"/>
              <a:ext cx="313893" cy="32725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49406" y="3578299"/>
              <a:ext cx="2239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Article </a:t>
              </a:r>
              <a:r>
                <a:rPr lang="en-GB" sz="900" b="1" dirty="0" smtClean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is available through                your library’s subscription </a:t>
              </a:r>
              <a:endParaRPr lang="en-GB" sz="9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7448" y="3882068"/>
            <a:ext cx="2530094" cy="369633"/>
            <a:chOff x="147448" y="3882068"/>
            <a:chExt cx="2530094" cy="36963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448" y="3924450"/>
              <a:ext cx="324879" cy="32725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8419" y="3882068"/>
              <a:ext cx="2239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Article </a:t>
              </a:r>
              <a:r>
                <a:rPr lang="en-GB" sz="900" b="1" dirty="0" smtClean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is not available through                your library’s subscription </a:t>
              </a:r>
              <a:endParaRPr lang="en-GB" sz="9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8434" y="4293782"/>
            <a:ext cx="2356166" cy="369332"/>
            <a:chOff x="158434" y="4263165"/>
            <a:chExt cx="2356166" cy="3693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434" y="4293782"/>
              <a:ext cx="313893" cy="3355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45619" y="4263165"/>
              <a:ext cx="2068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Article </a:t>
              </a:r>
              <a:r>
                <a:rPr lang="en-GB" sz="900" b="1" dirty="0" smtClean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is available because it is Open Access</a:t>
              </a:r>
              <a:endParaRPr lang="en-GB" sz="9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83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Exploring journal content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 smtClean="0"/>
              <a:t>Journal portals and article pages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1" name="Right Arrow 10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3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800" dirty="0" smtClean="0"/>
              <a:t>The journal portal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541" y="2189963"/>
            <a:ext cx="3033587" cy="2831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130018" y="2753521"/>
            <a:ext cx="1923852" cy="725953"/>
          </a:xfrm>
          <a:prstGeom prst="wedgeRoundRectCallout">
            <a:avLst>
              <a:gd name="adj1" fmla="val 81066"/>
              <a:gd name="adj2" fmla="val 18352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b="1" dirty="0" smtClean="0">
                <a:solidFill>
                  <a:schemeClr val="bg1"/>
                </a:solidFill>
              </a:rPr>
              <a:t>1) </a:t>
            </a:r>
            <a:r>
              <a:rPr lang="en-GB" sz="1100" dirty="0" smtClean="0">
                <a:solidFill>
                  <a:schemeClr val="bg1"/>
                </a:solidFill>
              </a:rPr>
              <a:t>Use the </a:t>
            </a:r>
            <a:r>
              <a:rPr lang="en-GB" sz="1100" b="1" dirty="0" smtClean="0">
                <a:solidFill>
                  <a:schemeClr val="bg1"/>
                </a:solidFill>
              </a:rPr>
              <a:t>Browse </a:t>
            </a:r>
            <a:r>
              <a:rPr lang="en-GB" sz="1100" dirty="0" smtClean="0">
                <a:solidFill>
                  <a:schemeClr val="bg1"/>
                </a:solidFill>
              </a:rPr>
              <a:t>page and click on the journal title.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0727" y="1342805"/>
            <a:ext cx="2903918" cy="72595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There are two ways of getting to a journal’s portal homepage: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802" y="2189963"/>
            <a:ext cx="2873550" cy="2811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5215424" y="995782"/>
            <a:ext cx="3228383" cy="755719"/>
          </a:xfrm>
          <a:prstGeom prst="wedgeRoundRectCallout">
            <a:avLst>
              <a:gd name="adj1" fmla="val 20322"/>
              <a:gd name="adj2" fmla="val 17056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2</a:t>
            </a:r>
            <a:r>
              <a:rPr lang="en-GB" sz="1200" b="1" dirty="0" smtClean="0">
                <a:solidFill>
                  <a:schemeClr val="bg1"/>
                </a:solidFill>
              </a:rPr>
              <a:t>) </a:t>
            </a:r>
            <a:r>
              <a:rPr lang="en-GB" sz="1200" dirty="0" smtClean="0">
                <a:solidFill>
                  <a:schemeClr val="bg1"/>
                </a:solidFill>
              </a:rPr>
              <a:t>Run a search, select the </a:t>
            </a:r>
            <a:r>
              <a:rPr lang="en-GB" sz="1200" b="1" dirty="0" smtClean="0">
                <a:solidFill>
                  <a:schemeClr val="bg1"/>
                </a:solidFill>
              </a:rPr>
              <a:t>Journals </a:t>
            </a:r>
            <a:r>
              <a:rPr lang="en-GB" sz="1200" dirty="0" smtClean="0">
                <a:solidFill>
                  <a:schemeClr val="bg1"/>
                </a:solidFill>
              </a:rPr>
              <a:t>tab in the results page, then click on the journal title.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8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936" y="105270"/>
            <a:ext cx="4205338" cy="498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6959593" y="367238"/>
            <a:ext cx="1886981" cy="686429"/>
          </a:xfrm>
          <a:prstGeom prst="wedgeRoundRectCallout">
            <a:avLst>
              <a:gd name="adj1" fmla="val -72744"/>
              <a:gd name="adj2" fmla="val 5182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View Impact Factor and journal ranking information for the journal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008168" y="2599133"/>
            <a:ext cx="1886981" cy="686429"/>
          </a:xfrm>
          <a:prstGeom prst="wedgeRoundRectCallout">
            <a:avLst>
              <a:gd name="adj1" fmla="val -79602"/>
              <a:gd name="adj2" fmla="val -2135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Check </a:t>
            </a:r>
            <a:r>
              <a:rPr lang="en-GB" sz="900" dirty="0" err="1" smtClean="0">
                <a:solidFill>
                  <a:schemeClr val="bg1"/>
                </a:solidFill>
              </a:rPr>
              <a:t>OnlineFirst</a:t>
            </a:r>
            <a:r>
              <a:rPr lang="en-GB" sz="900" dirty="0" smtClean="0">
                <a:solidFill>
                  <a:schemeClr val="bg1"/>
                </a:solidFill>
              </a:rPr>
              <a:t> for         early digital access to the most recent articles in this journal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7050541" y="3865305"/>
            <a:ext cx="1886981" cy="884903"/>
          </a:xfrm>
          <a:prstGeom prst="wedgeRoundRectCallout">
            <a:avLst>
              <a:gd name="adj1" fmla="val -139749"/>
              <a:gd name="adj2" fmla="val -9756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View Latest Articles, Most Read and Most Cited articles from this journal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75686" y="4490884"/>
            <a:ext cx="1886981" cy="518648"/>
          </a:xfrm>
          <a:prstGeom prst="wedgeRoundRectCallout">
            <a:avLst>
              <a:gd name="adj1" fmla="val 126560"/>
              <a:gd name="adj2" fmla="val -2762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View</a:t>
            </a:r>
            <a:r>
              <a:rPr lang="en-GB" sz="900" b="1" dirty="0" smtClean="0">
                <a:solidFill>
                  <a:schemeClr val="bg1"/>
                </a:solidFill>
              </a:rPr>
              <a:t> </a:t>
            </a:r>
            <a:r>
              <a:rPr lang="en-GB" sz="900" b="1" dirty="0" err="1" smtClean="0">
                <a:solidFill>
                  <a:schemeClr val="bg1"/>
                </a:solidFill>
              </a:rPr>
              <a:t>Altmetric</a:t>
            </a:r>
            <a:r>
              <a:rPr lang="en-GB" sz="900" dirty="0" smtClean="0">
                <a:solidFill>
                  <a:schemeClr val="bg1"/>
                </a:solidFill>
              </a:rPr>
              <a:t> information for this journal article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23715" y="139658"/>
            <a:ext cx="1616595" cy="686429"/>
          </a:xfrm>
          <a:prstGeom prst="wedgeRoundRectCallout">
            <a:avLst>
              <a:gd name="adj1" fmla="val 88974"/>
              <a:gd name="adj2" fmla="val 2097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Search only within this journal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894543" y="1330008"/>
            <a:ext cx="1886981" cy="431034"/>
          </a:xfrm>
          <a:prstGeom prst="wedgeRoundRectCallout">
            <a:avLst>
              <a:gd name="adj1" fmla="val -132557"/>
              <a:gd name="adj2" fmla="val -23610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Submit your own research to this journal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33549" y="2156494"/>
            <a:ext cx="1886981" cy="575961"/>
          </a:xfrm>
          <a:prstGeom prst="wedgeRoundRectCallout">
            <a:avLst>
              <a:gd name="adj1" fmla="val 113007"/>
              <a:gd name="adj2" fmla="val -16559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Browse current and all issues of this journal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9210"/>
            <a:ext cx="7772400" cy="1102519"/>
          </a:xfrm>
        </p:spPr>
        <p:txBody>
          <a:bodyPr/>
          <a:lstStyle/>
          <a:p>
            <a:r>
              <a:rPr lang="en-US" sz="4400" b="1" i="1" dirty="0" smtClean="0"/>
              <a:t>SAGE Journals</a:t>
            </a:r>
            <a:endParaRPr lang="en-US" sz="44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Workshop for {…}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5808406" y="3681272"/>
            <a:ext cx="2075754" cy="5810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{Your name}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4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372" y="1201656"/>
            <a:ext cx="4779849" cy="3397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729" y="315189"/>
            <a:ext cx="4556869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The article page</a:t>
            </a:r>
            <a:endParaRPr lang="en-US" sz="375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91729" y="1443553"/>
            <a:ext cx="1824496" cy="556780"/>
          </a:xfrm>
          <a:prstGeom prst="wedgeRoundRectCallout">
            <a:avLst>
              <a:gd name="adj1" fmla="val 63248"/>
              <a:gd name="adj2" fmla="val 4518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50" dirty="0" smtClean="0">
                <a:solidFill>
                  <a:schemeClr val="bg1"/>
                </a:solidFill>
              </a:rPr>
              <a:t>Download article PDF to read offline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301447" y="447661"/>
            <a:ext cx="2120900" cy="415061"/>
          </a:xfrm>
          <a:prstGeom prst="wedgeRoundRectCallout">
            <a:avLst>
              <a:gd name="adj1" fmla="val -74723"/>
              <a:gd name="adj2" fmla="val 27997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author information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7257143" y="2800164"/>
            <a:ext cx="1850208" cy="586511"/>
          </a:xfrm>
          <a:prstGeom prst="wedgeRoundRectCallout">
            <a:avLst>
              <a:gd name="adj1" fmla="val -150411"/>
              <a:gd name="adj2" fmla="val 2018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Run related keyword searches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6434223" y="3562902"/>
            <a:ext cx="2120900" cy="586511"/>
          </a:xfrm>
          <a:prstGeom prst="wedgeRoundRectCallout">
            <a:avLst>
              <a:gd name="adj1" fmla="val -77121"/>
              <a:gd name="adj2" fmla="val -2202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full-text of article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6733" y="2271447"/>
            <a:ext cx="1983923" cy="960003"/>
          </a:xfrm>
          <a:prstGeom prst="wedgeRoundRectCallout">
            <a:avLst>
              <a:gd name="adj1" fmla="val 58072"/>
              <a:gd name="adj2" fmla="val -2288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Easily move between article full text, supplemental material, figures and tables and article metrics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988732" y="862722"/>
            <a:ext cx="1786426" cy="659917"/>
          </a:xfrm>
          <a:prstGeom prst="wedgeRoundRectCallout">
            <a:avLst>
              <a:gd name="adj1" fmla="val -136686"/>
              <a:gd name="adj2" fmla="val 11941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</a:t>
            </a:r>
            <a:r>
              <a:rPr lang="en-GB" sz="1000" dirty="0" err="1" smtClean="0">
                <a:solidFill>
                  <a:schemeClr val="bg1"/>
                </a:solidFill>
              </a:rPr>
              <a:t>Almetric</a:t>
            </a:r>
            <a:r>
              <a:rPr lang="en-GB" sz="1000" dirty="0" smtClean="0">
                <a:solidFill>
                  <a:schemeClr val="bg1"/>
                </a:solidFill>
              </a:rPr>
              <a:t> data for this article 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34786" y="3716436"/>
            <a:ext cx="1841500" cy="406400"/>
          </a:xfrm>
          <a:prstGeom prst="wedgeRoundRectCallout">
            <a:avLst>
              <a:gd name="adj1" fmla="val 59628"/>
              <a:gd name="adj2" fmla="val -17637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Download article citation information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847484" y="4531916"/>
            <a:ext cx="2209800" cy="406400"/>
          </a:xfrm>
          <a:prstGeom prst="wedgeRoundRectCallout">
            <a:avLst>
              <a:gd name="adj1" fmla="val 29493"/>
              <a:gd name="adj2" fmla="val -34328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Share article link with a colleague or co-researcher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7062307" y="2044186"/>
            <a:ext cx="2002183" cy="586511"/>
          </a:xfrm>
          <a:prstGeom prst="wedgeRoundRectCallout">
            <a:avLst>
              <a:gd name="adj1" fmla="val -64702"/>
              <a:gd name="adj2" fmla="val -1410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other articles that have cited the one you are reading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160573" y="4318880"/>
            <a:ext cx="2903918" cy="72595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Please note: some (older) articles are </a:t>
            </a:r>
            <a:r>
              <a:rPr lang="en-GB" sz="1100" b="1" dirty="0" smtClean="0">
                <a:solidFill>
                  <a:schemeClr val="bg1"/>
                </a:solidFill>
              </a:rPr>
              <a:t>only </a:t>
            </a:r>
            <a:r>
              <a:rPr lang="en-GB" sz="1100" dirty="0" smtClean="0">
                <a:solidFill>
                  <a:schemeClr val="bg1"/>
                </a:solidFill>
              </a:rPr>
              <a:t>available as PDFs and you will not see this webpage-view.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4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037" y="1584461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Creating an Account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2686980"/>
            <a:ext cx="7196144" cy="1314450"/>
          </a:xfrm>
        </p:spPr>
        <p:txBody>
          <a:bodyPr/>
          <a:lstStyle/>
          <a:p>
            <a:r>
              <a:rPr lang="en-US" dirty="0" smtClean="0"/>
              <a:t>Saving searches, saving </a:t>
            </a:r>
            <a:r>
              <a:rPr lang="en-US" dirty="0" err="1" smtClean="0"/>
              <a:t>favourite</a:t>
            </a:r>
            <a:r>
              <a:rPr lang="en-US" dirty="0" smtClean="0"/>
              <a:t> journals and managing alerts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0" name="Right Arrow 9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7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00" y="1128811"/>
            <a:ext cx="3972690" cy="3564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10389"/>
            <a:ext cx="4985057" cy="857250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Creating an Account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704" y="639014"/>
            <a:ext cx="3689049" cy="2055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4888834" y="3338239"/>
            <a:ext cx="3960197" cy="1046948"/>
            <a:chOff x="4888834" y="3338239"/>
            <a:chExt cx="3960197" cy="1046948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4888835" y="3338239"/>
              <a:ext cx="3042406" cy="858777"/>
            </a:xfrm>
            <a:prstGeom prst="wedgeRoundRectCallout">
              <a:avLst>
                <a:gd name="adj1" fmla="val 40"/>
                <a:gd name="adj2" fmla="val -192457"/>
                <a:gd name="adj3" fmla="val 16667"/>
              </a:avLst>
            </a:prstGeom>
            <a:solidFill>
              <a:schemeClr val="tx2"/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24000" tIns="324000" rIns="324000" bIns="324000" rtlCol="0" anchor="ctr" anchorCtr="0">
              <a:noAutofit/>
            </a:bodyPr>
            <a:lstStyle/>
            <a:p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4888834" y="3338239"/>
              <a:ext cx="3960197" cy="1046948"/>
            </a:xfrm>
            <a:prstGeom prst="wedgeRoundRectCallout">
              <a:avLst>
                <a:gd name="adj1" fmla="val -77367"/>
                <a:gd name="adj2" fmla="val -245885"/>
                <a:gd name="adj3" fmla="val 16667"/>
              </a:avLst>
            </a:prstGeom>
            <a:solidFill>
              <a:schemeClr val="tx2"/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24000" tIns="324000" rIns="324000" bIns="324000" rtlCol="0" anchor="ctr" anchorCtr="0">
              <a:no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Click the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Sign in </a:t>
              </a:r>
              <a:r>
                <a:rPr lang="en-GB" sz="1400" dirty="0" smtClean="0">
                  <a:solidFill>
                    <a:schemeClr val="bg1"/>
                  </a:solidFill>
                </a:rPr>
                <a:t>button at the top-right of any screen, and then click on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Create Profile</a:t>
              </a:r>
              <a:r>
                <a:rPr lang="en-GB" sz="1400" dirty="0">
                  <a:solidFill>
                    <a:schemeClr val="bg1"/>
                  </a:solidFill>
                </a:rPr>
                <a:t> </a:t>
              </a:r>
              <a:r>
                <a:rPr lang="en-GB" sz="1400" dirty="0" smtClean="0">
                  <a:solidFill>
                    <a:schemeClr val="bg1"/>
                  </a:solidFill>
                </a:rPr>
                <a:t>in the pop-up window.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2403987" y="2677221"/>
            <a:ext cx="2237382" cy="2143957"/>
          </a:xfrm>
          <a:prstGeom prst="wedgeRoundRectCallout">
            <a:avLst>
              <a:gd name="adj1" fmla="val -59307"/>
              <a:gd name="adj2" fmla="val -21588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Once you’ve clicked </a:t>
            </a:r>
            <a:r>
              <a:rPr lang="en-GB" sz="1200" b="1" dirty="0" smtClean="0">
                <a:solidFill>
                  <a:schemeClr val="bg1"/>
                </a:solidFill>
              </a:rPr>
              <a:t>Create Profile</a:t>
            </a:r>
            <a:r>
              <a:rPr lang="en-GB" sz="1200" dirty="0" smtClean="0">
                <a:solidFill>
                  <a:schemeClr val="bg1"/>
                </a:solidFill>
              </a:rPr>
              <a:t>, </a:t>
            </a:r>
            <a:r>
              <a:rPr lang="en-GB" sz="1200" dirty="0" smtClean="0">
                <a:solidFill>
                  <a:schemeClr val="bg1"/>
                </a:solidFill>
              </a:rPr>
              <a:t>fill in your details in the registration form to set up your free Account, so that you can save searches, set up alerts and add journals to your favourites.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406"/>
            <a:ext cx="8229600" cy="857250"/>
          </a:xfrm>
        </p:spPr>
        <p:txBody>
          <a:bodyPr/>
          <a:lstStyle/>
          <a:p>
            <a:r>
              <a:rPr lang="de-CH" dirty="0" smtClean="0"/>
              <a:t>Saving searches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23305" y="1189129"/>
            <a:ext cx="3377539" cy="3767550"/>
            <a:chOff x="4417485" y="119216"/>
            <a:chExt cx="4638024" cy="49050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2472" y="119216"/>
              <a:ext cx="4633037" cy="4905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7485" y="2366420"/>
              <a:ext cx="188634" cy="18863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7485" y="4568190"/>
              <a:ext cx="179510" cy="190500"/>
            </a:xfrm>
            <a:prstGeom prst="rect">
              <a:avLst/>
            </a:prstGeom>
          </p:spPr>
        </p:pic>
      </p:grpSp>
      <p:sp>
        <p:nvSpPr>
          <p:cNvPr id="9" name="Rounded Rectangular Callout 8"/>
          <p:cNvSpPr/>
          <p:nvPr/>
        </p:nvSpPr>
        <p:spPr>
          <a:xfrm>
            <a:off x="3960298" y="1189130"/>
            <a:ext cx="4874698" cy="1207230"/>
          </a:xfrm>
          <a:prstGeom prst="wedgeRoundRectCallout">
            <a:avLst>
              <a:gd name="adj1" fmla="val -57477"/>
              <a:gd name="adj2" fmla="val -3463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you’re logged into your Account and you are viewing your search results, click the red </a:t>
            </a:r>
            <a:r>
              <a:rPr lang="en-GB" sz="1400" b="1" dirty="0" smtClean="0">
                <a:solidFill>
                  <a:schemeClr val="bg1"/>
                </a:solidFill>
              </a:rPr>
              <a:t>Save Search </a:t>
            </a:r>
            <a:r>
              <a:rPr lang="en-GB" sz="1400" dirty="0" smtClean="0">
                <a:solidFill>
                  <a:schemeClr val="bg1"/>
                </a:solidFill>
              </a:rPr>
              <a:t>button to save your search criteria, so that you can quickly re-run the same search again later.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068" y="3616512"/>
            <a:ext cx="1499462" cy="120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ounded Rectangular Callout 15"/>
          <p:cNvSpPr/>
          <p:nvPr/>
        </p:nvSpPr>
        <p:spPr>
          <a:xfrm>
            <a:off x="4856831" y="3545448"/>
            <a:ext cx="3978165" cy="1207230"/>
          </a:xfrm>
          <a:prstGeom prst="wedgeRoundRectCallout">
            <a:avLst>
              <a:gd name="adj1" fmla="val -71586"/>
              <a:gd name="adj2" fmla="val 3535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You can also set up regular email alerts to be notified automatically when we publish new articles that match your search criteria.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0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23"/>
            <a:ext cx="8229600" cy="857250"/>
          </a:xfrm>
        </p:spPr>
        <p:txBody>
          <a:bodyPr>
            <a:normAutofit/>
          </a:bodyPr>
          <a:lstStyle/>
          <a:p>
            <a:r>
              <a:rPr lang="de-CH" dirty="0" smtClean="0"/>
              <a:t>Saving favourite journals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709" y="1062830"/>
            <a:ext cx="3073192" cy="379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561252" y="4061197"/>
            <a:ext cx="2326991" cy="792422"/>
          </a:xfrm>
          <a:prstGeom prst="wedgeRoundRectCallout">
            <a:avLst>
              <a:gd name="adj1" fmla="val 73549"/>
              <a:gd name="adj2" fmla="val 27744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You can favourite multiple journals at a time by selecting as many   tick-boxes as you like.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766560" y="781970"/>
            <a:ext cx="2258706" cy="3127878"/>
          </a:xfrm>
          <a:prstGeom prst="wedgeRoundRectCallout">
            <a:avLst>
              <a:gd name="adj1" fmla="val -74256"/>
              <a:gd name="adj2" fmla="val -52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When browsing our journals, select the tick-box of a journal you’re interested in, and click the </a:t>
            </a:r>
            <a:r>
              <a:rPr lang="en-GB" sz="1200" b="1" dirty="0" smtClean="0">
                <a:solidFill>
                  <a:schemeClr val="bg1"/>
                </a:solidFill>
              </a:rPr>
              <a:t>Add to </a:t>
            </a:r>
            <a:r>
              <a:rPr lang="en-GB" sz="1200" b="1" dirty="0" err="1" smtClean="0">
                <a:solidFill>
                  <a:schemeClr val="bg1"/>
                </a:solidFill>
              </a:rPr>
              <a:t>Favorites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dirty="0" smtClean="0">
                <a:solidFill>
                  <a:schemeClr val="bg1"/>
                </a:solidFill>
              </a:rPr>
              <a:t>button.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Saving a journal to your favourites can be useful when you want to use the </a:t>
            </a:r>
            <a:r>
              <a:rPr lang="en-GB" sz="1200" b="1" dirty="0" smtClean="0">
                <a:solidFill>
                  <a:schemeClr val="bg2"/>
                </a:solidFill>
              </a:rPr>
              <a:t>Advanced search</a:t>
            </a:r>
            <a:r>
              <a:rPr lang="en-GB" sz="1200" dirty="0" smtClean="0">
                <a:solidFill>
                  <a:schemeClr val="bg1"/>
                </a:solidFill>
              </a:rPr>
              <a:t>, because you can choose from the journals you have saved.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Setting up journal alerts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380" y="1137300"/>
            <a:ext cx="3177038" cy="391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2694249" y="1576550"/>
            <a:ext cx="2738395" cy="920553"/>
          </a:xfrm>
          <a:prstGeom prst="wedgeRoundRectCallout">
            <a:avLst>
              <a:gd name="adj1" fmla="val 133377"/>
              <a:gd name="adj2" fmla="val 5361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From the </a:t>
            </a:r>
            <a:r>
              <a:rPr lang="en-GB" sz="1100" b="1" dirty="0" smtClean="0">
                <a:solidFill>
                  <a:schemeClr val="bg1"/>
                </a:solidFill>
              </a:rPr>
              <a:t>Browse </a:t>
            </a:r>
            <a:r>
              <a:rPr lang="en-GB" sz="1100" dirty="0" smtClean="0">
                <a:solidFill>
                  <a:schemeClr val="bg1"/>
                </a:solidFill>
              </a:rPr>
              <a:t>page, select the tick-box of the journal you want to receive email alerts for, then click the </a:t>
            </a:r>
            <a:r>
              <a:rPr lang="en-GB" sz="1100" b="1" dirty="0" smtClean="0">
                <a:solidFill>
                  <a:schemeClr val="bg1"/>
                </a:solidFill>
              </a:rPr>
              <a:t>Add alerts </a:t>
            </a:r>
            <a:r>
              <a:rPr lang="en-GB" sz="1100" dirty="0" smtClean="0">
                <a:solidFill>
                  <a:schemeClr val="bg1"/>
                </a:solidFill>
              </a:rPr>
              <a:t>button.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596" y="3348046"/>
            <a:ext cx="3663950" cy="143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ounded Rectangular Callout 12"/>
          <p:cNvSpPr/>
          <p:nvPr/>
        </p:nvSpPr>
        <p:spPr>
          <a:xfrm>
            <a:off x="276259" y="3613150"/>
            <a:ext cx="2511391" cy="1278580"/>
          </a:xfrm>
          <a:prstGeom prst="wedgeRoundRectCallout">
            <a:avLst>
              <a:gd name="adj1" fmla="val 135184"/>
              <a:gd name="adj2" fmla="val 2712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Confirm the alerts you want to receive, then click </a:t>
            </a:r>
            <a:r>
              <a:rPr lang="en-GB" sz="1100" b="1" dirty="0">
                <a:solidFill>
                  <a:schemeClr val="bg1"/>
                </a:solidFill>
              </a:rPr>
              <a:t>Add alerts</a:t>
            </a:r>
            <a:r>
              <a:rPr lang="en-GB" sz="1100" dirty="0">
                <a:solidFill>
                  <a:schemeClr val="bg1"/>
                </a:solidFill>
              </a:rPr>
              <a:t>. You can change the frequency of your alerts, and delete them, via </a:t>
            </a:r>
            <a:r>
              <a:rPr lang="en-GB" sz="1100" b="1" dirty="0">
                <a:solidFill>
                  <a:schemeClr val="bg1"/>
                </a:solidFill>
              </a:rPr>
              <a:t>My Account.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14411" y="1453502"/>
            <a:ext cx="2326991" cy="1166648"/>
          </a:xfrm>
          <a:prstGeom prst="wedgeRoundRectCallout">
            <a:avLst>
              <a:gd name="adj1" fmla="val 36693"/>
              <a:gd name="adj2" fmla="val 2217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The first type of alert in </a:t>
            </a:r>
            <a:r>
              <a:rPr lang="en-GB" sz="1100" i="1" dirty="0" smtClean="0">
                <a:solidFill>
                  <a:schemeClr val="bg1"/>
                </a:solidFill>
              </a:rPr>
              <a:t>SAGE Journals </a:t>
            </a:r>
            <a:r>
              <a:rPr lang="en-GB" sz="1100" dirty="0" smtClean="0">
                <a:solidFill>
                  <a:schemeClr val="bg1"/>
                </a:solidFill>
              </a:rPr>
              <a:t>is the journal alert: this alerts you by email when new content is published in a specific journal.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7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8483" y="1221600"/>
            <a:ext cx="3377539" cy="3767550"/>
            <a:chOff x="4417485" y="119216"/>
            <a:chExt cx="4638024" cy="49050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2472" y="119216"/>
              <a:ext cx="4633037" cy="4905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7485" y="2366420"/>
              <a:ext cx="188634" cy="18863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7485" y="4568190"/>
              <a:ext cx="179510" cy="190500"/>
            </a:xfrm>
            <a:prstGeom prst="rect">
              <a:avLst/>
            </a:prstGeom>
          </p:spPr>
        </p:pic>
      </p:grpSp>
      <p:sp>
        <p:nvSpPr>
          <p:cNvPr id="17" name="Rounded Rectangular Callout 16"/>
          <p:cNvSpPr/>
          <p:nvPr/>
        </p:nvSpPr>
        <p:spPr>
          <a:xfrm>
            <a:off x="4021394" y="2310581"/>
            <a:ext cx="3695793" cy="1037804"/>
          </a:xfrm>
          <a:prstGeom prst="wedgeRoundRectCallout">
            <a:avLst>
              <a:gd name="adj1" fmla="val -64717"/>
              <a:gd name="adj2" fmla="val -13433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Setting up search alerts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6695052" y="154432"/>
            <a:ext cx="2326991" cy="1277086"/>
          </a:xfrm>
          <a:prstGeom prst="wedgeRoundRectCallout">
            <a:avLst>
              <a:gd name="adj1" fmla="val 36693"/>
              <a:gd name="adj2" fmla="val 2217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The second type of alert in </a:t>
            </a:r>
            <a:r>
              <a:rPr lang="en-GB" sz="1100" i="1" dirty="0" smtClean="0">
                <a:solidFill>
                  <a:schemeClr val="bg1"/>
                </a:solidFill>
              </a:rPr>
              <a:t>SAGE Journals </a:t>
            </a:r>
            <a:r>
              <a:rPr lang="en-GB" sz="1100" dirty="0" smtClean="0">
                <a:solidFill>
                  <a:schemeClr val="bg1"/>
                </a:solidFill>
              </a:rPr>
              <a:t>is the saved search alert: this alerts you by email when new content is published matching your saved search criteria.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732" y="3664071"/>
            <a:ext cx="1499462" cy="120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ounded Rectangular Callout 15"/>
          <p:cNvSpPr/>
          <p:nvPr/>
        </p:nvSpPr>
        <p:spPr>
          <a:xfrm>
            <a:off x="4021394" y="2310581"/>
            <a:ext cx="3695794" cy="1037804"/>
          </a:xfrm>
          <a:prstGeom prst="wedgeRoundRectCallout">
            <a:avLst>
              <a:gd name="adj1" fmla="val -32410"/>
              <a:gd name="adj2" fmla="val 10289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Run your search and add your search filters. When you click the red </a:t>
            </a:r>
            <a:r>
              <a:rPr lang="en-GB" sz="1100" b="1" dirty="0" smtClean="0">
                <a:solidFill>
                  <a:schemeClr val="bg1"/>
                </a:solidFill>
              </a:rPr>
              <a:t>Save Search </a:t>
            </a:r>
            <a:r>
              <a:rPr lang="en-GB" sz="1100" dirty="0" smtClean="0">
                <a:solidFill>
                  <a:schemeClr val="bg1"/>
                </a:solidFill>
              </a:rPr>
              <a:t>button, you will be given the option to choose how frequently you want to receive an alert.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1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04341" y="2959511"/>
            <a:ext cx="4974099" cy="1989640"/>
            <a:chOff x="204341" y="2959511"/>
            <a:chExt cx="4974099" cy="19896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341" y="2959511"/>
              <a:ext cx="4974099" cy="19896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714375" y="2959511"/>
              <a:ext cx="3467647" cy="1887792"/>
              <a:chOff x="714375" y="2959511"/>
              <a:chExt cx="3467647" cy="188779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7218" y="3192419"/>
                <a:ext cx="2974804" cy="1654884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714375" y="2959511"/>
                <a:ext cx="2466975" cy="158136"/>
                <a:chOff x="714375" y="2959511"/>
                <a:chExt cx="2474273" cy="158136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28713" y="2959511"/>
                  <a:ext cx="2059935" cy="158136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714375" y="2959511"/>
                  <a:ext cx="414338" cy="1581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Managing your Account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924301" y="1221600"/>
            <a:ext cx="4951412" cy="2471968"/>
            <a:chOff x="4047959" y="642937"/>
            <a:chExt cx="4605503" cy="217646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7959" y="642937"/>
              <a:ext cx="4605503" cy="21764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4047959" y="2636520"/>
              <a:ext cx="1184441" cy="1828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ounded Rectangular Callout 9"/>
          <p:cNvSpPr/>
          <p:nvPr/>
        </p:nvSpPr>
        <p:spPr>
          <a:xfrm>
            <a:off x="5876959" y="3948176"/>
            <a:ext cx="2371691" cy="985774"/>
          </a:xfrm>
          <a:prstGeom prst="wedgeRoundRectCallout">
            <a:avLst>
              <a:gd name="adj1" fmla="val -85355"/>
              <a:gd name="adj2" fmla="val -18006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Use the menu options on the left to manage your alerts, your favourite journals and your saved searches.</a:t>
            </a:r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4968" y="1327356"/>
            <a:ext cx="3352800" cy="1056390"/>
            <a:chOff x="294968" y="1327356"/>
            <a:chExt cx="3352800" cy="1056390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294968" y="1524968"/>
              <a:ext cx="3352800" cy="858777"/>
            </a:xfrm>
            <a:prstGeom prst="wedgeRoundRectCallout">
              <a:avLst>
                <a:gd name="adj1" fmla="val 50562"/>
                <a:gd name="adj2" fmla="val 123571"/>
                <a:gd name="adj3" fmla="val 16667"/>
              </a:avLst>
            </a:prstGeom>
            <a:solidFill>
              <a:schemeClr val="tx2"/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24000" tIns="324000" rIns="324000" bIns="324000" rtlCol="0" anchor="ctr" anchorCtr="0">
              <a:no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From any page, click the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Sign in </a:t>
              </a:r>
              <a:r>
                <a:rPr lang="en-GB" sz="1400" dirty="0" smtClean="0">
                  <a:solidFill>
                    <a:schemeClr val="bg1"/>
                  </a:solidFill>
                </a:rPr>
                <a:t>button under 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Access Options</a:t>
              </a:r>
              <a:r>
                <a:rPr lang="en-GB" sz="1400" dirty="0" smtClean="0">
                  <a:solidFill>
                    <a:schemeClr val="bg1"/>
                  </a:solidFill>
                </a:rPr>
                <a:t>.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294968" y="1327356"/>
              <a:ext cx="3352800" cy="1056390"/>
            </a:xfrm>
            <a:prstGeom prst="wedgeRoundRectCallout">
              <a:avLst>
                <a:gd name="adj1" fmla="val -12639"/>
                <a:gd name="adj2" fmla="val 185789"/>
                <a:gd name="adj3" fmla="val 16667"/>
              </a:avLst>
            </a:prstGeom>
            <a:solidFill>
              <a:schemeClr val="tx2"/>
            </a:solidFill>
            <a:ln w="444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24000" tIns="324000" rIns="324000" bIns="324000" rtlCol="0" anchor="ctr" anchorCtr="0">
              <a:noAutofit/>
            </a:bodyPr>
            <a:lstStyle/>
            <a:p>
              <a:r>
                <a:rPr lang="en-GB" sz="1200" dirty="0" smtClean="0">
                  <a:solidFill>
                    <a:schemeClr val="bg1"/>
                  </a:solidFill>
                </a:rPr>
                <a:t>From any page, click the </a:t>
              </a:r>
              <a:r>
                <a:rPr lang="en-GB" sz="1200" b="1" dirty="0" smtClean="0">
                  <a:solidFill>
                    <a:schemeClr val="bg1"/>
                  </a:solidFill>
                </a:rPr>
                <a:t>Sign in </a:t>
              </a:r>
              <a:r>
                <a:rPr lang="en-GB" sz="1200" dirty="0" smtClean="0">
                  <a:solidFill>
                    <a:schemeClr val="bg1"/>
                  </a:solidFill>
                </a:rPr>
                <a:t>button under </a:t>
              </a:r>
              <a:r>
                <a:rPr lang="en-GB" sz="1200" b="1" dirty="0" smtClean="0">
                  <a:solidFill>
                    <a:schemeClr val="bg1"/>
                  </a:solidFill>
                </a:rPr>
                <a:t>Access Options</a:t>
              </a:r>
              <a:r>
                <a:rPr lang="en-GB" sz="1200" dirty="0" smtClean="0">
                  <a:solidFill>
                    <a:schemeClr val="bg1"/>
                  </a:solidFill>
                </a:rPr>
                <a:t>. Once you are signed in, click </a:t>
              </a:r>
              <a:r>
                <a:rPr lang="en-GB" sz="1200" b="1" dirty="0" smtClean="0">
                  <a:solidFill>
                    <a:schemeClr val="bg1"/>
                  </a:solidFill>
                </a:rPr>
                <a:t>View My Account </a:t>
              </a:r>
              <a:r>
                <a:rPr lang="en-GB" sz="1200" dirty="0" smtClean="0">
                  <a:solidFill>
                    <a:schemeClr val="bg1"/>
                  </a:solidFill>
                </a:rPr>
                <a:t>in the pop-up window.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5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 smtClean="0"/>
              <a:t>Do you have any questions?</a:t>
            </a:r>
            <a:endParaRPr lang="en-US" sz="4400" b="1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 smtClean="0"/>
              <a:t>Thank you for listening!</a:t>
            </a:r>
            <a:endParaRPr lang="en-US" sz="4400" b="1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Session 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53496"/>
            <a:ext cx="8229600" cy="278252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 to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Journals</a:t>
            </a:r>
          </a:p>
          <a:p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Live platform demonstration</a:t>
            </a:r>
          </a:p>
          <a:p>
            <a:pPr marL="0" indent="0">
              <a:buNone/>
            </a:pP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Final questions and session round-up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Session 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56734"/>
            <a:ext cx="8229600" cy="3039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By the end of this session, participants will be able to: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Describe how </a:t>
            </a:r>
            <a:r>
              <a:rPr lang="en-GB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Journals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can help them with their research</a:t>
            </a:r>
          </a:p>
          <a:p>
            <a:endParaRPr lang="en-GB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Locate relevant articles appropriately using browse and search tools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Set up email alerts for new articles through their                                            free account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Discussion 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53496"/>
            <a:ext cx="8229600" cy="278252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What research projects are you currently working on or interested in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familiar are you with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journals that SAGE publishes in your subject area or field of interest? 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do you hope to gain from today’s session? 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840100"/>
            <a:ext cx="8240822" cy="1102519"/>
          </a:xfrm>
        </p:spPr>
        <p:txBody>
          <a:bodyPr/>
          <a:lstStyle/>
          <a:p>
            <a:r>
              <a:rPr lang="en-US" b="1" dirty="0" smtClean="0"/>
              <a:t>Introduction to the product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2683"/>
            <a:ext cx="7772400" cy="1314450"/>
          </a:xfrm>
        </p:spPr>
        <p:txBody>
          <a:bodyPr/>
          <a:lstStyle/>
          <a:p>
            <a:r>
              <a:rPr lang="en-US" dirty="0" smtClean="0"/>
              <a:t>What is it? What’s in it? Who is it for?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6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1336" y="383459"/>
            <a:ext cx="8472948" cy="4409768"/>
          </a:xfrm>
          <a:solidFill>
            <a:srgbClr val="50B2C3"/>
          </a:solidFill>
        </p:spPr>
        <p:txBody>
          <a:bodyPr>
            <a:noAutofit/>
          </a:bodyPr>
          <a:lstStyle/>
          <a:p>
            <a:pPr algn="ctr"/>
            <a:r>
              <a:rPr lang="en-US" sz="2300" b="1" i="1" dirty="0"/>
              <a:t>SAGE </a:t>
            </a:r>
            <a:r>
              <a:rPr lang="en-GB" sz="2300" b="1" i="1" dirty="0" smtClean="0"/>
              <a:t>Journals </a:t>
            </a:r>
            <a:r>
              <a:rPr lang="en-GB" sz="2300" dirty="0" smtClean="0"/>
              <a:t>is a platform that hosts all of SAGE’s journals, giving you access to timely, high-quality, peer-reviewed research articles in your discipline.</a:t>
            </a:r>
          </a:p>
          <a:p>
            <a:pPr algn="ctr"/>
            <a:endParaRPr lang="en-GB" sz="2300" dirty="0"/>
          </a:p>
          <a:p>
            <a:pPr algn="ctr"/>
            <a:r>
              <a:rPr lang="en-GB" sz="2300" dirty="0" smtClean="0"/>
              <a:t>SAGE publishes in many disciplines, from Communication, Education and Psychology through to Engineering, Medicine and Research Methods.               You can browse all our journal </a:t>
            </a:r>
            <a:r>
              <a:rPr lang="en-GB" sz="2300" dirty="0"/>
              <a:t>titles at </a:t>
            </a:r>
            <a:endParaRPr lang="en-GB" sz="2300" dirty="0" smtClean="0"/>
          </a:p>
          <a:p>
            <a:pPr algn="ctr"/>
            <a:r>
              <a:rPr lang="en-GB" sz="2000" b="1" u="sng" dirty="0" smtClean="0"/>
              <a:t>http</a:t>
            </a:r>
            <a:r>
              <a:rPr lang="en-GB" sz="2000" b="1" u="sng" dirty="0"/>
              <a:t>://</a:t>
            </a:r>
            <a:r>
              <a:rPr lang="en-GB" sz="2000" b="1" u="sng" dirty="0" smtClean="0"/>
              <a:t>journals.sagepub.com/action/showPublications</a:t>
            </a:r>
            <a:r>
              <a:rPr lang="en-GB" sz="2000" b="1" dirty="0" smtClean="0"/>
              <a:t> </a:t>
            </a:r>
            <a:endParaRPr lang="en-GB" sz="2000" b="1" dirty="0"/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1260987" y="3664974"/>
            <a:ext cx="6673645" cy="567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2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What’s in it?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275761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content you can access through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Journals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will depend on the subscription at your library</a:t>
            </a:r>
          </a:p>
          <a:p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It’s possible your library does not subscribe to all of our journals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do not have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access to a particular article, you will see the following icon next to the article: 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aren’t sure which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journals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your institution subscribes to, please check with your library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staff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56" y="2636707"/>
            <a:ext cx="301542" cy="30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7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Who is it for?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1257" y="1221599"/>
            <a:ext cx="8229600" cy="36158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 </a:t>
            </a:r>
            <a:r>
              <a:rPr lang="en-GB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researchers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Learn the key themes and debates on your topic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Keep track of the most recent developments in your subject area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Conduct literature reviews for your research projects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Find authoritative references for your assignments and research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Understand what makes a good-quality journal article</a:t>
            </a:r>
            <a:endParaRPr lang="en-GB" sz="1600" dirty="0"/>
          </a:p>
          <a:p>
            <a:pPr>
              <a:spcBef>
                <a:spcPts val="0"/>
              </a:spcBef>
            </a:pPr>
            <a:endParaRPr lang="en-GB" sz="1600" dirty="0"/>
          </a:p>
          <a:p>
            <a:pPr>
              <a:spcBef>
                <a:spcPts val="0"/>
              </a:spcBef>
            </a:pPr>
            <a:r>
              <a:rPr lang="en-GB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Faculty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Help students understand their study topics with evidence-based       research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Link to articles and relevant journals in your Learning                   Management System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Stay up-to-date on the most recent developments in your field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Get </a:t>
            </a:r>
            <a:r>
              <a:rPr lang="en-GB" sz="1600" dirty="0">
                <a:solidFill>
                  <a:srgbClr val="50B2C3"/>
                </a:solidFill>
              </a:rPr>
              <a:t>an alternative view of impact with </a:t>
            </a:r>
            <a:r>
              <a:rPr lang="en-GB" sz="1600" dirty="0" err="1">
                <a:solidFill>
                  <a:srgbClr val="50B2C3"/>
                </a:solidFill>
              </a:rPr>
              <a:t>Altmetric</a:t>
            </a:r>
            <a:r>
              <a:rPr lang="en-GB" sz="1600" dirty="0">
                <a:solidFill>
                  <a:srgbClr val="50B2C3"/>
                </a:solidFill>
              </a:rPr>
              <a:t> </a:t>
            </a:r>
            <a:r>
              <a:rPr lang="en-GB" sz="1600" dirty="0" smtClean="0">
                <a:solidFill>
                  <a:srgbClr val="50B2C3"/>
                </a:solidFill>
              </a:rPr>
              <a:t>data</a:t>
            </a:r>
            <a:endParaRPr lang="en-GB" sz="1600" dirty="0">
              <a:solidFill>
                <a:srgbClr val="50B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6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Master Slides widescreen">
  <a:themeElements>
    <a:clrScheme name="Training Services">
      <a:dk1>
        <a:srgbClr val="000000"/>
      </a:dk1>
      <a:lt1>
        <a:sysClr val="window" lastClr="FFFFFF"/>
      </a:lt1>
      <a:dk2>
        <a:srgbClr val="50B2C3"/>
      </a:dk2>
      <a:lt2>
        <a:srgbClr val="FFFFFF"/>
      </a:lt2>
      <a:accent1>
        <a:srgbClr val="3B89B8"/>
      </a:accent1>
      <a:accent2>
        <a:srgbClr val="003399"/>
      </a:accent2>
      <a:accent3>
        <a:srgbClr val="6C2480"/>
      </a:accent3>
      <a:accent4>
        <a:srgbClr val="EE648B"/>
      </a:accent4>
      <a:accent5>
        <a:srgbClr val="FFEB9C"/>
      </a:accent5>
      <a:accent6>
        <a:srgbClr val="53BCFF"/>
      </a:accent6>
      <a:hlink>
        <a:srgbClr val="50B2C3"/>
      </a:hlink>
      <a:folHlink>
        <a:srgbClr val="50B2C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Master Slides widescreen.potx</Template>
  <TotalTime>17272</TotalTime>
  <Words>1309</Words>
  <Application>Microsoft Office PowerPoint</Application>
  <PresentationFormat>On-screen Show (16:9)</PresentationFormat>
  <Paragraphs>131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ＭＳ Ｐゴシック</vt:lpstr>
      <vt:lpstr>Arial</vt:lpstr>
      <vt:lpstr>Calibri</vt:lpstr>
      <vt:lpstr>Wingdings</vt:lpstr>
      <vt:lpstr>New Master Slides widescreen</vt:lpstr>
      <vt:lpstr>PowerPoint Presentation</vt:lpstr>
      <vt:lpstr>SAGE Journals</vt:lpstr>
      <vt:lpstr>Session outline</vt:lpstr>
      <vt:lpstr>Session objectives</vt:lpstr>
      <vt:lpstr>Discussion questions</vt:lpstr>
      <vt:lpstr>Introduction to the product</vt:lpstr>
      <vt:lpstr>PowerPoint Presentation</vt:lpstr>
      <vt:lpstr>What’s in it?</vt:lpstr>
      <vt:lpstr>Who is it for?</vt:lpstr>
      <vt:lpstr>Getting started on the platform</vt:lpstr>
      <vt:lpstr>The SAGE Journals homepage https://journals.sagepub.com </vt:lpstr>
      <vt:lpstr>Using Browse options</vt:lpstr>
      <vt:lpstr>Using Browse options</vt:lpstr>
      <vt:lpstr>Using the Quick search</vt:lpstr>
      <vt:lpstr>Using the Advanced search</vt:lpstr>
      <vt:lpstr>Viewing your results</vt:lpstr>
      <vt:lpstr>Exploring journal content</vt:lpstr>
      <vt:lpstr>The journal portal</vt:lpstr>
      <vt:lpstr>PowerPoint Presentation</vt:lpstr>
      <vt:lpstr>The article page</vt:lpstr>
      <vt:lpstr>Creating an Account</vt:lpstr>
      <vt:lpstr>Creating an Account</vt:lpstr>
      <vt:lpstr>Saving searches</vt:lpstr>
      <vt:lpstr>Saving favourite journals</vt:lpstr>
      <vt:lpstr>Setting up journal alerts</vt:lpstr>
      <vt:lpstr>Setting up search alerts</vt:lpstr>
      <vt:lpstr>Managing your Account</vt:lpstr>
      <vt:lpstr>Do you have any questions?</vt:lpstr>
      <vt:lpstr>Thank you for listening!</vt:lpstr>
    </vt:vector>
  </TitlesOfParts>
  <Company>Sage Publications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know</dc:title>
  <dc:creator>Martha Sedgwick</dc:creator>
  <cp:lastModifiedBy>Rebecca Evans</cp:lastModifiedBy>
  <cp:revision>746</cp:revision>
  <dcterms:created xsi:type="dcterms:W3CDTF">2012-11-12T22:03:53Z</dcterms:created>
  <dcterms:modified xsi:type="dcterms:W3CDTF">2020-01-28T15:38:48Z</dcterms:modified>
</cp:coreProperties>
</file>